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79"/>
  </p:notesMasterIdLst>
  <p:sldIdLst>
    <p:sldId id="256" r:id="rId2"/>
    <p:sldId id="431" r:id="rId3"/>
    <p:sldId id="42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430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17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40" r:id="rId63"/>
    <p:sldId id="318" r:id="rId64"/>
    <p:sldId id="319" r:id="rId65"/>
    <p:sldId id="321" r:id="rId66"/>
    <p:sldId id="320" r:id="rId67"/>
    <p:sldId id="322" r:id="rId68"/>
    <p:sldId id="323" r:id="rId69"/>
    <p:sldId id="324" r:id="rId70"/>
    <p:sldId id="428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76" r:id="rId87"/>
    <p:sldId id="342" r:id="rId88"/>
    <p:sldId id="343" r:id="rId89"/>
    <p:sldId id="344" r:id="rId90"/>
    <p:sldId id="345" r:id="rId91"/>
    <p:sldId id="346" r:id="rId92"/>
    <p:sldId id="347" r:id="rId93"/>
    <p:sldId id="432" r:id="rId94"/>
    <p:sldId id="433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434" r:id="rId104"/>
    <p:sldId id="435" r:id="rId105"/>
    <p:sldId id="436" r:id="rId106"/>
    <p:sldId id="437" r:id="rId107"/>
    <p:sldId id="438" r:id="rId108"/>
    <p:sldId id="439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97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  <p:sldId id="388" r:id="rId142"/>
    <p:sldId id="389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</p:sldIdLst>
  <p:sldSz cx="9144000" cy="5143500" type="screen16x9"/>
  <p:notesSz cx="6858000" cy="9144000"/>
  <p:embeddedFontLst>
    <p:embeddedFont>
      <p:font typeface="Roboto Mono" pitchFamily="2" charset="0"/>
      <p:regular r:id="rId180"/>
      <p:bold r:id="rId181"/>
      <p:italic r:id="rId182"/>
      <p:boldItalic r:id="rId183"/>
    </p:embeddedFont>
    <p:embeddedFont>
      <p:font typeface="Verdana" panose="020B0604030504040204" pitchFamily="34" charset="0"/>
      <p:regular r:id="rId184"/>
      <p:bold r:id="rId185"/>
      <p:italic r:id="rId186"/>
      <p:boldItalic r:id="rId187"/>
    </p:embeddedFont>
    <p:embeddedFont>
      <p:font typeface="Consolas" panose="020B0609020204030204" pitchFamily="49" charset="0"/>
      <p:regular r:id="rId188"/>
      <p:bold r:id="rId189"/>
      <p:italic r:id="rId190"/>
      <p:boldItalic r:id="rId191"/>
    </p:embeddedFont>
    <p:embeddedFont>
      <p:font typeface="Segoe UI" panose="020B0502040204020203" pitchFamily="34" charset="0"/>
      <p:regular r:id="rId192"/>
      <p:bold r:id="rId193"/>
      <p:italic r:id="rId194"/>
      <p:boldItalic r:id="rId1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642"/>
    <a:srgbClr val="83BBE5"/>
    <a:srgbClr val="2388DB"/>
    <a:srgbClr val="A4D9C2"/>
    <a:srgbClr val="FF0066"/>
    <a:srgbClr val="FFC374"/>
    <a:srgbClr val="FFECA9"/>
    <a:srgbClr val="185DA2"/>
    <a:srgbClr val="00FF00"/>
    <a:srgbClr val="976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64" autoAdjust="0"/>
  </p:normalViewPr>
  <p:slideViewPr>
    <p:cSldViewPr snapToGrid="0" showGuides="1">
      <p:cViewPr>
        <p:scale>
          <a:sx n="100" d="100"/>
          <a:sy n="100" d="100"/>
        </p:scale>
        <p:origin x="461" y="11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2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2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13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3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4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5.fntdata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5.fntdata"/><Relationship Id="rId189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95" Type="http://schemas.openxmlformats.org/officeDocument/2006/relationships/font" Target="fonts/font16.fntdata"/><Relationship Id="rId190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7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contributors/devel/container-runtime-interface.md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fa01926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fa01926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a73fac6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a73fac6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Single biggest value-add Kubernetes can </a:t>
            </a:r>
            <a:r>
              <a:rPr lang="en" dirty="0" smtClean="0"/>
              <a:t>offer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1073150" lvl="2" indent="0"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Automatic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binpacking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automatically schedules the containers based on resource usage and constraints, without sacrificing the availability.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Self-healing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automatically replaces and reschedules the containers from failed nodes. It also kills and restarts the containers which do not respond to health checks, based on existing rules/policy.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Horizontal scaling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can automatically scale applications based on resource usage like CPU and memory. In some cases, it also supports dynamic scaling based on customer metrics.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 discovery and Load balancing</a:t>
            </a:r>
            <a:endParaRPr lang="en-US" dirty="0" smtClean="0"/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Automated rollouts and rollbacks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can roll out and roll back new versions/configurations of an application, without introducing any downtime.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Secrets and configuration management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Storage orchestration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Kubernetes and its plugins, we can automatically mount local, external, and storage solutions to the containers in a seamless manner, based on software-defined storage (SDS).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Batch execution</a:t>
            </a:r>
            <a:b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Besides long running jobs, Kubernetes also supports batch execution.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200c2705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200c2705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200c2705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200c2705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200c2705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200c2705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30925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1600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80477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77221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39765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922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0b0ca7763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0b0ca7763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9fc81a0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9fc81a0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CNCF is a sub-foundation of the Linux Foundation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 vendor neutral entity to manage “cloud native” projects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Projects that are “cloud native” generally focus on: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containers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dynamic orchestration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enable “microservice” deployment methodologies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can be logging, monitoring, containerizers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Kubernetes was the first project under the CNCF, and the first to be “graduated</a:t>
            </a:r>
            <a:r>
              <a:rPr lang="en" dirty="0" smtClean="0">
                <a:solidFill>
                  <a:schemeClr val="dk1"/>
                </a:solidFill>
              </a:rPr>
              <a:t>”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was started by Google and, with its v1.0 release in July 2015, Google donated it to the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Cloud Native Computing Foundation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(CNCF). </a:t>
            </a: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66dc616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66dc616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66dc616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66dc616a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423802bb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423802bb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0b0ca776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0b0ca776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115ab8b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115ab8b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6dc616a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66dc616a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66dc616a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66dc616a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66dc616a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66dc616a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partition directive in a rolling update allows for staged or canary updates of stateful applications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66dc616a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66dc616a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4190ea63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4190ea63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9d150e2f_0_1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9d150e2f_0_1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Very active project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37k starts on github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1500+ contributors to main core repo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most discussed repo on github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massive slack team with 36k+ users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4190ea63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4190ea63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aa73fac6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aa73fac6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4190ea63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4190ea63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0b0ca7763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0b0ca7763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35fac35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35fac35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f497f36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f497f36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controller-uid is added as a label to the generated pods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0b0ca7763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0b0ca7763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1f497f36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1f497f36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35fac357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35fac357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41507fda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41507fda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9d150e2f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9d150e2f_0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Also one of the largest open source projects based on commits and PRs.</a:t>
            </a:r>
            <a:endParaRPr dirty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b0ca776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0b0ca7763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41507fda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41507fda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0b0ca776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0b0ca776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408c30f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408c30fd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408c30fd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408c30fd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aa73fac60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aa73fac60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Volumes can reference different volume types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one just requires a unique name</a:t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aa73fac6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aa73fac6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408c30fd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408c30fd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0b0ca776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0b0ca776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41507fda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41507fda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PVCs can be named the same to make things consistent but point to different storage classes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4f0e46e8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4f0e46e8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There are a few small things we should mention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kind of a chicken and egg problem, need to talk about these before the stuff that supports it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41507fd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41507fd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41507fda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41507fda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recycle is being deprecated</a:t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68f500bb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68f500bb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68f500bb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68f500bb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68f500bb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68f500bb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6559c44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6559c44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0b0ca7763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0b0ca7763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f07f232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f07f232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pv name is pvc-&lt;pvc uid&gt;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41507fda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41507fda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408c30f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408c30f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4f0e46e8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4f0e46e8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0b0ca7763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0b0ca7763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41507fda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41507fda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09fc81a0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309fc81a0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41507fda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41507fda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1f07f232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1f07f232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7748a895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7748a895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aa73fac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aa73fac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aa73fac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aa73fac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09fc81a0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09fc81a0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41507fd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41507fd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c4f0e46e8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c4f0e46e8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41507fda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41507fda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aa73fac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aa73fac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aa73fac6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aa73fac6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7748a895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7748a895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41507fda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41507fda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41507fda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341507fda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41507fda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41507fda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0c3865b1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0c3865b1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1f497f36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1f497f36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1f497f36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1f497f36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4f0e46e8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c4f0e46e8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738a4b1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738a4b1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5dc65f2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35dc65f2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1f497f36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31f497f36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1f497f36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31f497f36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423802b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3423802b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b37c443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b37c4435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1f07f232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1f07f232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423802bb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3423802bb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c6fb011a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c6fb011a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9fc81a0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9fc81a0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right into the meat of it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39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2c5b20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2c5b205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General High Level Architecture Overview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 is 1-n number of masters or control plane servers, usually deployed in 1,3,5,7 configurations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Up to 5000 “worker nodes”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9fc81a0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9fc81a0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9fc81a0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9fc81a0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9fc81a0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9fc81a0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9fc81a0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9fc81a0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9fc81a0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9fc81a0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provides HA via raft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requires quorum of </a:t>
            </a:r>
            <a:r>
              <a:rPr lang="en" dirty="0" smtClean="0"/>
              <a:t>systems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 smtClean="0"/>
              <a:t>Raft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works by keeping a replicated log</a:t>
            </a:r>
            <a:endParaRPr lang="en" dirty="0" smtClean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log is an append-only data structure where new entries are added, and only a single server, the leader, is responsible for managing this log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9fc81a0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9fc81a0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Its the director behind the scenes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 thing that says “hey I need a few more pods spun up”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Does NOT handle scheduling, just decides what the desired state of the cluster should look like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e.g. receives request for a deployment, produces replicaset, then produces pods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9fc81a0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9fc81a0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scheduler decides which nodes should run which pods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updates pod with a node assignment, nodes poll checking which pods have their matching assignment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takes into account variety of reqs, affinity, anti-affinity, hw resources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possible to actually run more than one scheduler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example: kube-arbiter is batch scheduler based off LSF/Symphony and provides gang-like scheduling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9fc81a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9fc81a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9fc81a0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9fc81a0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Public available presentation from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Cloud Native Computing Foundation (CNCF)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Extended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our internal usage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88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9fc81a0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9fc81a0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 single host daemon required for a being a part of a kubernetes cluster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can read pod manifests from several different locations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workers: poll kube-apiserver looking for what they should run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masters: run </a:t>
            </a:r>
            <a:r>
              <a:rPr lang="en" dirty="0" smtClean="0"/>
              <a:t>the </a:t>
            </a:r>
            <a:r>
              <a:rPr lang="en" dirty="0"/>
              <a:t>master services as static manifests found locally on the </a:t>
            </a:r>
            <a:r>
              <a:rPr lang="en" dirty="0" smtClean="0"/>
              <a:t>host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connects to the container runtime using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Container Runtime Interface (CRI)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Container Runtime Interface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consists of protocol buffers,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gRPC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API, and libraries. 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9fc81a0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9fc81a0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Kubernetes functions with multiple different containerizers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Interacts with them through the CRI - container runtime interface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CRI creates a ‘shim’ to talk between kubelet and the container runtime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cri-o is a cool one that allows you to run any oci compatible image/runtime in Kubernetes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 kata is a super lightweight KVM wrapper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9fc81a0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9fc81a05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kube-proxy is the plumber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creates the rules on the host to map and expose services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iptables is current default, with ipvs becoming the default soon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ipvs is more </a:t>
            </a:r>
            <a:r>
              <a:rPr lang="en" dirty="0" smtClean="0"/>
              <a:t>performant </a:t>
            </a:r>
            <a:r>
              <a:rPr lang="en" dirty="0"/>
              <a:t>and opens the door to a wider feature set (port ranges, better lb rules etc</a:t>
            </a:r>
            <a:r>
              <a:rPr lang="en" dirty="0" smtClean="0"/>
              <a:t>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-proxy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the network proxy which runs on each worker node and listens to the API server for each Service endpoint creation/deletion. For each Service endpoint,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-proxy sets up the routes so that it can reach to it.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9fc81a0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9fc81a0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complete picture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user creates a Pod via the API Server and the API server writes it to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etcd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scheduler notices an “unbound” Pod and decides which node to run that Pod on. It writes that binding back to the API Server.</a:t>
            </a:r>
          </a:p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notices a change in the set of Pods that are bound to its node. It, in turn, runs the container via the container runtime (i.e. Docker).</a:t>
            </a:r>
          </a:p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monitors the status of the Pod via the container runtime. As things change, 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will reflect the current status back to the API Server.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5383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0440350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90440350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“Optional” Services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9fc81a0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9fc81a0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runs in the control plane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Google, amazon etc all have their own defaults for providing volumes and services to a cluster, this acts as the middle man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0440350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0440350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kube-dns is a wrapper around dnsmasq with another container in the pod that manages its config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CoreDNS is a single golang  binary with a slew of plugins and much better native kubernetes support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0440350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0440350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Useful for quickly getting a picture of the cluster, but no substitute for cli or other tools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0440350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0440350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Heapster is being deprecated but can be found in minikube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metrics api is taking over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used with horizontal pod autoscaler, kube-dashboard, kubectl etc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18d3ba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18d3ba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9fc81a0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09fc81a0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Networking is where people tend to get confused, they think of it like Docker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backing cluster network is a plugin, does not work just out of the box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0440350b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0440350b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Unlike Docker, every pod gets its own cluster wide unique IP, and makes use of the CNI plugin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Services are a separate range of static non-routable virtual IPs that are used like an internal LB or static IP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Service IPs are special and can’t be treated like a normal IP, they are a ‘mapping’ stored and managed by kube-proxy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Pod IPs are pingable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Service IPs are not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c3865b1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c3865b1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Covering this as its a requirement if bootstrapping your own cluster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Container runtime in this context is a linux network </a:t>
            </a:r>
            <a:r>
              <a:rPr lang="en" dirty="0" smtClean="0"/>
              <a:t>namespace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smtClean="0"/>
              <a:t>CNI </a:t>
            </a:r>
            <a:r>
              <a:rPr lang="en" dirty="0"/>
              <a:t>runtime focuses solely on container lifecycle connectivity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add and delete </a:t>
            </a:r>
            <a:r>
              <a:rPr lang="en" dirty="0" smtClean="0"/>
              <a:t>network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bfd8013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bfd8013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bfd8013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bfd8013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container runtime offloads the IP assignment to CNI, which connects to the underlying configured plugin, like Bridge or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MACvlan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to get the IP address. Once the IP address is given by the respective plugin, CNI forwards it back to the requested container runtime.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c3865b1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c3865b1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subset, circa Feb 2018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9fc81a0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09fc81a0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Reminder to myself: Don’t expand on things on THIS SLIDE, use the next ones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Kubernetes adheres to these fundamental rules for networking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9fc81a0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09fc81a0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Pods are groups of containers into a single manageable unit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Example: app container + a container within a pod that sends logs to another service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Pods are given a cluster unique IP for the duration of its lifecycle.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Think dhcp, a Pod will be given a static lease for as long as it’s around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9fc81a0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9fc81a0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pod-to-service and external-to-service connectivity relies on kube-proxy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pod-to-service - kubernetes creates a cluster-wide IP that can map to n-number of pods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like a dns name, or an LB to point to containers backing your service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External Connectivity relies on an external entity, a cloud provider or some other system in conjunction with kube-proxy to map out-of-cluster access to cluster 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eb1113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eb1113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b0ca7763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b0ca7763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 of the project and what Kubernetes it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c3865b1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c3865b1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c3865b1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c3865b1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c3865b1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c3865b1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object in kubernetes belongs to an API Group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API Group is a REST compatible path that acts as the type descriptor for a Kubernetes object.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apiVersion is the version of the object we’re creating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kind is the specific type of object or resource being created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c3865b1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c3865b1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on how to enable disabled (alpha) features 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c3865b1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c3865b1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Record of intent - If you order pizza for delivery, you have specified clearly what you want delivered.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These attributes establish the type of object, the version of the object and a unique identity for the object itself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HOWEVER when defining an object, many fields are optional (namespace can be inherited. UID can be generated)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d1a755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0d1a755f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a73fac60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aa73fac60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YAML Ain't Markup Language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“Human friendly”....till things get complicated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a73fac60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aa73fac60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simple example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a73fac60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aa73fac60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aa73fac60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aa73fac60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9fc81a0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9fc81a0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The first question always asked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0d1a755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0d1a755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d1a755f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0d1a755f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0b0ca776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0b0ca776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b0ca77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0b0ca77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23802bb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23802bb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e20d00f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1e20d00f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Kube-system is not exclusive and can have other things placed in it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d1a755f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0d1a755f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like a scope or even a subdomain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9fc81a0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09fc81a0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d1a755f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0d1a755f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sidecar pattern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a73fac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aa73fac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9fc81a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9fc81a0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is a container orchestrator! </a:t>
            </a:r>
            <a:endParaRPr lang="en" dirty="0" smtClean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smtClean="0"/>
              <a:t>borg </a:t>
            </a:r>
            <a:r>
              <a:rPr lang="en" dirty="0"/>
              <a:t>is the man behind the curtain managing everything in google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Kubernetes is loosely coupled, meaning that all the components have little knowledge of each other and function independently.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This makes them easy to replace and integrate with a wide variety of </a:t>
            </a:r>
            <a:r>
              <a:rPr lang="en" dirty="0" smtClean="0"/>
              <a:t>systems</a:t>
            </a:r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d1a755f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0d1a755f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like a scope or even a subdomain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30193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e20d00f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1e20d00f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e20d00f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1e20d00f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e20d00f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e20d00f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824ebf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824ebf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e20d00f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e20d00f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09fc81a0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09fc81a0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f07f232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1f07f232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in-turn acts as a simple round-robin load balancer among the Pods targeted by the selector.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More options coming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f07f232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f07f232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e20d00f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e20d00f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9fc81a0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9fc81a0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linux kernel of distributed systems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Sort of like a hypervisors, in that it abstracts away the underlying host resources and shares them in a normalized way.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the underlying substrate or platform to build your applications and tools on top of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Think of Kubernetes like a higher-level language for your application architecture.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you describe what you need and it tries to resolve it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solidFill>
                  <a:schemeClr val="dk1"/>
                </a:solidFill>
              </a:rPr>
              <a:t>with that in mind, it acts as an engine to resolve state using the abstracted resources to deploy and manage your application.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It is declarative, and not imperative. You tell it or “declare” what you want, and it figures out the rest.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imperative you tell something every step you want it to do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declarative you tell it what you want it to be, and it figures it out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 e.g. ‘I want 5 instances of x’ and it just does it, if something dies, it brings it back to get to 5</a:t>
            </a: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aa73fac6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aa73fac6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1eb1113e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1eb1113e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aa73fac6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aa73fac60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f07f23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1f07f23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aa73fac6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aa73fac6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f07f232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1f07f232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Allows you to point your configs and such to a static entry internally that you can update out of band later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0b0ca776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0b0ca776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0b0ca776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0b0ca7763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5fac357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35fac357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aa73fac6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aa73fac6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873264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873264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we go to production, we do not have the same liberty, as we need to ensure that our applications: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Are fault-tolerant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scale, and do this on-demand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 resources optimally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discover other applications automatically, and communicate with each other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Are accessible from the external world 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update/rollback without any downtime.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09fc81a0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09fc81a0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aa73fac60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aa73fac60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580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80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09fc81a0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09fc81a0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a73fac6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a73fac60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default behavior?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f07f232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f07f232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200c270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200c270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200c2705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200c2705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4274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7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5000"/>
          </a:blip>
          <a:srcRect t="24898" r="21519" b="25395"/>
          <a:stretch/>
        </p:blipFill>
        <p:spPr>
          <a:xfrm>
            <a:off x="2260600" y="0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blue-k8s" type="blank">
  <p:cSld name="BLANK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 amt="5000"/>
          </a:blip>
          <a:srcRect t="20699" b="20693"/>
          <a:stretch/>
        </p:blipFill>
        <p:spPr>
          <a:xfrm>
            <a:off x="183925" y="1"/>
            <a:ext cx="87761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White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iz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sig-list.md" TargetMode="Externa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sig-list.md" TargetMode="Externa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k8s.io" TargetMode="External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1.png"/><Relationship Id="rId4" Type="http://schemas.openxmlformats.org/officeDocument/2006/relationships/hyperlink" Target="https://slack.cncf.io" TargetMode="Externa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topics/kubernetes/" TargetMode="Externa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1.png"/><Relationship Id="rId4" Type="http://schemas.openxmlformats.org/officeDocument/2006/relationships/hyperlink" Target="https://meetups.cncf.io" TargetMode="Externa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kubernetes.io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stackoverflow.com/questions/tagged/kubernetes" TargetMode="External"/><Relationship Id="rId4" Type="http://schemas.openxmlformats.org/officeDocument/2006/relationships/hyperlink" Target="https://reddit.com/r/kubernetes" TargetMode="Externa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cf.io/certification/expert/" TargetMode="External"/><Relationship Id="rId3" Type="http://schemas.openxmlformats.org/officeDocument/2006/relationships/hyperlink" Target="https://www.edx.org/" TargetMode="External"/><Relationship Id="rId7" Type="http://schemas.openxmlformats.org/officeDocument/2006/relationships/hyperlink" Target="https://www.youtube.com/c/cloudnativefdn" TargetMode="Externa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/KubernetesCommunity" TargetMode="External"/><Relationship Id="rId5" Type="http://schemas.openxmlformats.org/officeDocument/2006/relationships/hyperlink" Target="https://github.com/kelseyhightower/kubernetes-the-hard-wa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s://www.katacoda.com/courses/kubernetes" TargetMode="External"/><Relationship Id="rId9" Type="http://schemas.openxmlformats.org/officeDocument/2006/relationships/hyperlink" Target="https://www.gitbook.com/book/ramitsurana/awesome-kubernetes/details" TargetMode="Externa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ft.github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reos.com/etcd/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brianstorti.com/raf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blob/master/cmd/kube-controller-manager/app/controllermanager.go#L33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ncf/presentations/tree/master/kubernet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courses.edx.org/courses/course-v1:LinuxFoundationX+LFS158x+1T2018/course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blog/2016/12/container-runtime-interface-cri-in-kubernetes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heptio.com/core-kubernetes-jazz-improv-over-orchestration-a7903ea92ca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minikub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rbobbytables/k8s-intro-tutorials" TargetMode="External"/><Relationship Id="rId5" Type="http://schemas.openxmlformats.org/officeDocument/2006/relationships/hyperlink" Target="https://kubernetes.io/docs/tasks/tools/install-kubectl/" TargetMode="External"/><Relationship Id="rId4" Type="http://schemas.openxmlformats.org/officeDocument/2006/relationships/hyperlink" Target="https://www.virtualbox.org/wiki/Downloads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cluster-administration/networkin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ipart-library.com/clipart/390635.htm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arenswhimsy.com/ancient-greek-ships.shtm" TargetMode="Externa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/research/pubs/pub4343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7369351/kubectl-apply-vs-kubectl-create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orking-with-objects/labels/#syntax-and-character-set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metall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</a:t>
            </a: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Introduction</a:t>
            </a:r>
            <a:endParaRPr dirty="0"/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250" y="2199700"/>
            <a:ext cx="2042001" cy="20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" y="4488188"/>
            <a:ext cx="1984248" cy="515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Importantly...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57200" y="1594500"/>
            <a:ext cx="8229600" cy="24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/>
              <a:t>Use the </a:t>
            </a:r>
            <a:r>
              <a:rPr lang="en" sz="4800" b="1"/>
              <a:t>SAME </a:t>
            </a:r>
            <a:r>
              <a:rPr lang="en" sz="4800"/>
              <a:t>API </a:t>
            </a:r>
            <a:br>
              <a:rPr lang="en" sz="4800"/>
            </a:br>
            <a:r>
              <a:rPr lang="en" sz="4800"/>
              <a:t>across bare metal and </a:t>
            </a:r>
            <a:r>
              <a:rPr lang="en" sz="4800" b="1"/>
              <a:t>EVERY</a:t>
            </a:r>
            <a:r>
              <a:rPr lang="en" sz="4800"/>
              <a:t> cloud provider!!!</a:t>
            </a:r>
            <a:endParaRPr sz="48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50" y="3975550"/>
            <a:ext cx="1754450" cy="11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55" name="Google Shape;755;p107"/>
          <p:cNvSpPr txBox="1">
            <a:spLocks noGrp="1"/>
          </p:cNvSpPr>
          <p:nvPr>
            <p:ph type="body" idx="4294967295"/>
          </p:nvPr>
        </p:nvSpPr>
        <p:spPr>
          <a:xfrm>
            <a:off x="457200" y="3398550"/>
            <a:ext cx="3904200" cy="556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Courier New" panose="02070309020205020404" pitchFamily="49" charset="0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</a:b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mydep-54f7ff7d6d            3         3         3         10s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Courier New" panose="02070309020205020404" pitchFamily="49" charset="0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mydep-6766777fff            0         1         1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Courier New" panose="02070309020205020404" pitchFamily="49" charset="0"/>
              <a:sym typeface="Roboto Mono"/>
            </a:endParaRPr>
          </a:p>
        </p:txBody>
      </p:sp>
      <p:sp>
        <p:nvSpPr>
          <p:cNvPr id="756" name="Google Shape;756;p107"/>
          <p:cNvSpPr txBox="1">
            <a:spLocks noGrp="1"/>
          </p:cNvSpPr>
          <p:nvPr>
            <p:ph type="body" idx="4294967295"/>
          </p:nvPr>
        </p:nvSpPr>
        <p:spPr>
          <a:xfrm>
            <a:off x="457200" y="4103900"/>
            <a:ext cx="3904200" cy="799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7s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5s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mydep-54f7ff7d6d-gccr6   1/1       Running   0          2s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57" name="Google Shape;757;p107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Phase out of old Pods managed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758" name="Google Shape;75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93"/>
            <a:ext cx="5472952" cy="462024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07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65" name="Google Shape;765;p108"/>
          <p:cNvSpPr txBox="1">
            <a:spLocks noGrp="1"/>
          </p:cNvSpPr>
          <p:nvPr>
            <p:ph type="body" idx="4294967295"/>
          </p:nvPr>
        </p:nvSpPr>
        <p:spPr>
          <a:xfrm>
            <a:off x="457200" y="3399250"/>
            <a:ext cx="3904200" cy="556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3         3         3         13s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0         0         0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66" name="Google Shape;766;p108"/>
          <p:cNvSpPr txBox="1">
            <a:spLocks noGrp="1"/>
          </p:cNvSpPr>
          <p:nvPr>
            <p:ph type="body" idx="4294967295"/>
          </p:nvPr>
        </p:nvSpPr>
        <p:spPr>
          <a:xfrm>
            <a:off x="457200" y="4104700"/>
            <a:ext cx="3904200" cy="789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10s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8s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mydep-54f7ff7d6d-gccr6   1/1       Running   0          5s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67" name="Google Shape;767;p108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Phase out of old Pods managed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768" name="Google Shape;76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12" y="699550"/>
            <a:ext cx="5472977" cy="462022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08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75" name="Google Shape;775;p109"/>
          <p:cNvSpPr txBox="1">
            <a:spLocks noGrp="1"/>
          </p:cNvSpPr>
          <p:nvPr>
            <p:ph type="body" idx="4294967295"/>
          </p:nvPr>
        </p:nvSpPr>
        <p:spPr>
          <a:xfrm>
            <a:off x="457200" y="3398075"/>
            <a:ext cx="3904200" cy="557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3         3         3         15s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0         0         0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76" name="Google Shape;776;p109"/>
          <p:cNvSpPr txBox="1">
            <a:spLocks noGrp="1"/>
          </p:cNvSpPr>
          <p:nvPr>
            <p:ph type="body" idx="4294967295"/>
          </p:nvPr>
        </p:nvSpPr>
        <p:spPr>
          <a:xfrm>
            <a:off x="457200" y="4103550"/>
            <a:ext cx="3904200" cy="789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12s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10s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mydep-54f7ff7d6d-gccr6   1/1       Running   0          7s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77" name="Google Shape;777;p109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Updated to new deployment revision completed.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778" name="Google Shape;77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250" y="1543383"/>
            <a:ext cx="5504500" cy="2690329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09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Deployment Live Example</a:t>
            </a:r>
            <a:endParaRPr dirty="0"/>
          </a:p>
        </p:txBody>
      </p:sp>
      <p:sp>
        <p:nvSpPr>
          <p:cNvPr id="704" name="Google Shape;704;p101"/>
          <p:cNvSpPr txBox="1">
            <a:spLocks noGrp="1"/>
          </p:cNvSpPr>
          <p:nvPr>
            <p:ph type="body" idx="1"/>
          </p:nvPr>
        </p:nvSpPr>
        <p:spPr>
          <a:xfrm>
            <a:off x="2960370" y="1266000"/>
            <a:ext cx="3223260" cy="377082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-US" sz="9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b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3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matchLabels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-US" sz="900" dirty="0" err="1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strategy: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</a:t>
            </a: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metadata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spec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containerPort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2520" y="4729043"/>
            <a:ext cx="198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Deployment Rev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39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Deployment Live Example</a:t>
            </a:r>
            <a:endParaRPr dirty="0"/>
          </a:p>
        </p:txBody>
      </p:sp>
      <p:sp>
        <p:nvSpPr>
          <p:cNvPr id="14" name="Google Shape;510;p74"/>
          <p:cNvSpPr txBox="1">
            <a:spLocks noGrp="1"/>
          </p:cNvSpPr>
          <p:nvPr>
            <p:ph type="body" idx="2"/>
          </p:nvPr>
        </p:nvSpPr>
        <p:spPr>
          <a:xfrm>
            <a:off x="424332" y="1250760"/>
            <a:ext cx="8308188" cy="375558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446" y="137508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310" y="137508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create -f deploy-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--record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332" y="1559748"/>
            <a:ext cx="4724400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deployment.apps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"deploy-example" created</a:t>
            </a:r>
            <a:endParaRPr lang="en-US" sz="10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4332" y="1791291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310" y="1798115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show-labels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4333" y="2006988"/>
            <a:ext cx="8163407" cy="307777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       LABELS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   3         3         3         21s       app=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  <a:endParaRPr lang="en-US" sz="10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3446" y="237228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9932" y="237722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--show-labels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955" y="2586100"/>
            <a:ext cx="8155785" cy="615553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      READY     STATUS    RESTARTS   AGE       LABELS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deploy-example-5dcc487bc7-2xrhr   1/1       Running   0          27s       app=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deploy-example-5dcc487bc7-98pcw   1/1       Running   0          27s       app=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deploy-example-5dcc487bc7-mxvj9   1/1       Running   0          27s       app=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  <a:endParaRPr lang="en-US" sz="10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955" y="323020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441" y="323514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0464" y="3444020"/>
            <a:ext cx="8155785" cy="307777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DESIRED   CURRENT   UP-TO-DATE   AVAILABLE   AGE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   3         3         3            3           47s</a:t>
            </a:r>
            <a:endParaRPr lang="en-US" sz="10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3446" y="3889137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9932" y="3894078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clear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13352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87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37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87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8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8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3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8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21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2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71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21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71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21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01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1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51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01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uiExpand="1" build="p" bldLvl="2" animBg="1"/>
      <p:bldP spid="18" grpId="0" animBg="1"/>
      <p:bldP spid="19" grpId="0" animBg="1"/>
      <p:bldP spid="20" grpId="0" build="p" bldLvl="2" animBg="1"/>
      <p:bldP spid="21" grpId="0" animBg="1"/>
      <p:bldP spid="22" grpId="0" animBg="1"/>
      <p:bldP spid="23" grpId="0" build="p" bldLvl="2" animBg="1"/>
      <p:bldP spid="26" grpId="0" animBg="1"/>
      <p:bldP spid="27" grpId="0" animBg="1"/>
      <p:bldP spid="28" grpId="0" build="p" bldLvl="2" animBg="1"/>
      <p:bldP spid="32" grpId="0" animBg="1"/>
      <p:bldP spid="3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Deployment Live Example</a:t>
            </a:r>
            <a:endParaRPr dirty="0"/>
          </a:p>
        </p:txBody>
      </p:sp>
      <p:sp>
        <p:nvSpPr>
          <p:cNvPr id="14" name="Google Shape;510;p74"/>
          <p:cNvSpPr txBox="1">
            <a:spLocks noGrp="1"/>
          </p:cNvSpPr>
          <p:nvPr>
            <p:ph type="body" idx="2"/>
          </p:nvPr>
        </p:nvSpPr>
        <p:spPr>
          <a:xfrm>
            <a:off x="424332" y="1250760"/>
            <a:ext cx="8308188" cy="37632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446" y="137508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310" y="137508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describe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rs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deploy-example-5dcc487bc7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3446" y="1593242"/>
            <a:ext cx="8171917" cy="3231654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Name:           deploy-example-5dcc487bc7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Namespace:      default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Selector:       </a:t>
            </a:r>
            <a:r>
              <a:rPr lang="en-US" sz="700" b="1" dirty="0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app=</a:t>
            </a:r>
            <a:r>
              <a:rPr lang="en-US" sz="700" b="1" dirty="0" err="1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nginx,pod</a:t>
            </a:r>
            <a:r>
              <a:rPr lang="en-US" sz="700" b="1" dirty="0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-template-hash=1877043673</a:t>
            </a:r>
          </a:p>
          <a:p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apiVersion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apps/v1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Labels:  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pod-template-hash=1877043673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Annotations:    deployment.kubernetes.io/desired-replicas=3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deployment.kubernetes.io/max-replicas=4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deployment.kubernetes.io/revision=1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kubernetes.io/change-cause=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create --filename=deploy-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--record=true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Controlled By:  Deployment/deploy-example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Replicas:       3 current / 3 desired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Pods Status:    3 Running / 0 Waiting / 0 Succeeded / 0 Failed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Template:</a:t>
            </a:r>
          </a:p>
          <a:p>
            <a:r>
              <a:rPr lang="en-US" sz="700" b="1" dirty="0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Labels:  app=</a:t>
            </a:r>
            <a:r>
              <a:rPr lang="en-US" sz="700" b="1" dirty="0" err="1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endParaRPr lang="en-US" sz="700" b="1" dirty="0">
              <a:solidFill>
                <a:srgbClr val="FF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b="1" dirty="0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pod-template-hash=1877043673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Containers: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Image: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nginx:stable-alpine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Port:         80/TCP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Host Port:    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Environment: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Mounts:  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Volumes:   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Events: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Type    Reason            Age   From                   Message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----    ------            ----  ----                   -------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6m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-controller  Created pod: deploy-example-5dcc487bc7-mxvj9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6m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-controller  Created pod: deploy-example-5dcc487bc7-2xrhr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6m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-controller  Created pod: deploy-example-5dcc487bc7-98pcw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0464" y="482489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441" y="4821528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clear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174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87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9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1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3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5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7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9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1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31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51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71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91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11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131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51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71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91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11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31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1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71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91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311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331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351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371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391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411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431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451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471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491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uiExpand="1" build="p" bldLvl="2" animBg="1"/>
      <p:bldP spid="24" grpId="0" animBg="1"/>
      <p:bldP spid="2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Deployment Live Example</a:t>
            </a:r>
            <a:endParaRPr dirty="0"/>
          </a:p>
        </p:txBody>
      </p:sp>
      <p:sp>
        <p:nvSpPr>
          <p:cNvPr id="704" name="Google Shape;704;p101"/>
          <p:cNvSpPr txBox="1">
            <a:spLocks noGrp="1"/>
          </p:cNvSpPr>
          <p:nvPr>
            <p:ph type="body" idx="1"/>
          </p:nvPr>
        </p:nvSpPr>
        <p:spPr>
          <a:xfrm>
            <a:off x="2960370" y="1235520"/>
            <a:ext cx="3223260" cy="38013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-US" sz="9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b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3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matchLabels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-US" sz="900" dirty="0" err="1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strategy: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</a:t>
            </a: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metadata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-US" sz="900" dirty="0" err="1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 smtClean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b="1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900" b="1" dirty="0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</a:t>
            </a:r>
            <a:r>
              <a:rPr lang="en-US" sz="900" b="1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test: </a:t>
            </a:r>
            <a:r>
              <a:rPr lang="en-US" sz="900" b="1" dirty="0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test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b="1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test2: </a:t>
            </a:r>
            <a:r>
              <a:rPr lang="en-US" sz="900" b="1" dirty="0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test2</a:t>
            </a:r>
            <a:endParaRPr lang="en-US" sz="900" b="1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spec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containerPort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2520" y="4729043"/>
            <a:ext cx="198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Deployment Rev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470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Deployment Live Example</a:t>
            </a:r>
            <a:endParaRPr dirty="0"/>
          </a:p>
        </p:txBody>
      </p:sp>
      <p:sp>
        <p:nvSpPr>
          <p:cNvPr id="14" name="Google Shape;510;p74"/>
          <p:cNvSpPr txBox="1">
            <a:spLocks noGrp="1"/>
          </p:cNvSpPr>
          <p:nvPr>
            <p:ph type="body" idx="2"/>
          </p:nvPr>
        </p:nvSpPr>
        <p:spPr>
          <a:xfrm>
            <a:off x="424332" y="1250760"/>
            <a:ext cx="8308188" cy="375558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446" y="137508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310" y="137508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-f deploy-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--record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332" y="1559748"/>
            <a:ext cx="4724400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deployment.apps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"deploy-example" created</a:t>
            </a:r>
            <a:endParaRPr lang="en-US" sz="10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4332" y="1791291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310" y="1798115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show-labels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4333" y="2006988"/>
            <a:ext cx="8308187" cy="41549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       LABELS</a:t>
            </a:r>
          </a:p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deploy-example-59f4596d9c   3         3         3         10s       app=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-template-hash=1590152857,test2=test2,test=test</a:t>
            </a:r>
          </a:p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   0         0         0         7m        app=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  <a:endParaRPr lang="en-US" sz="9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3446" y="248658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9932" y="249152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--show-labels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955" y="2700400"/>
            <a:ext cx="8155785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      READY     STATUS    RESTARTS   AGE       LABELS</a:t>
            </a:r>
          </a:p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deploy-example-59f4596d9c-274q6   1/1       Running   0          21s       app=</a:t>
            </a:r>
            <a:r>
              <a:rPr lang="en-US" sz="85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-template-hash=1590152857,test2=test2,test=test</a:t>
            </a:r>
          </a:p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deploy-example-59f4596d9c-2z8m9   1/1       Running   0          20s       app=</a:t>
            </a:r>
            <a:r>
              <a:rPr lang="en-US" sz="85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-template-hash=1590152857,test2=test2,test=test</a:t>
            </a:r>
          </a:p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deploy-example-59f4596d9c-fvbzx   1/1       Running   0          23s       app=</a:t>
            </a:r>
            <a:r>
              <a:rPr lang="en-US" sz="85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-template-hash=1590152857,test2=test2,test=test</a:t>
            </a:r>
            <a:endParaRPr lang="en-US" sz="85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955" y="334450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441" y="334944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rollout history deployment deploy-example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0464" y="3558320"/>
            <a:ext cx="8155785" cy="461665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  CHANGE-CAUSE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        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create --filename=deploy-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example.yaml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--record=true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        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apply --filename=deploy-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example.yaml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--record=true</a:t>
            </a:r>
            <a:endParaRPr lang="en-US" sz="10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3446" y="4079637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9932" y="4084578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clear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15325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8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30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80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8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8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3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8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3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2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21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71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21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71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21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81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81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331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81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831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uiExpand="1" build="p" bldLvl="2" animBg="1"/>
      <p:bldP spid="18" grpId="0" animBg="1"/>
      <p:bldP spid="19" grpId="0" animBg="1"/>
      <p:bldP spid="20" grpId="0" build="p" bldLvl="2" animBg="1"/>
      <p:bldP spid="21" grpId="0" animBg="1"/>
      <p:bldP spid="22" grpId="0" animBg="1"/>
      <p:bldP spid="23" grpId="0" build="p" bldLvl="2" animBg="1"/>
      <p:bldP spid="26" grpId="0" animBg="1"/>
      <p:bldP spid="27" grpId="0" animBg="1"/>
      <p:bldP spid="28" grpId="0" build="p" bldLvl="2" animBg="1"/>
      <p:bldP spid="32" grpId="0" animBg="1"/>
      <p:bldP spid="3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Deployment Live Example</a:t>
            </a:r>
            <a:endParaRPr dirty="0"/>
          </a:p>
        </p:txBody>
      </p:sp>
      <p:sp>
        <p:nvSpPr>
          <p:cNvPr id="14" name="Google Shape;510;p74"/>
          <p:cNvSpPr txBox="1">
            <a:spLocks noGrp="1"/>
          </p:cNvSpPr>
          <p:nvPr>
            <p:ph type="body" idx="2"/>
          </p:nvPr>
        </p:nvSpPr>
        <p:spPr>
          <a:xfrm>
            <a:off x="424332" y="1250760"/>
            <a:ext cx="8308188" cy="37632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446" y="130650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310" y="130650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rollout history deployment deploy-example --revision=1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3446" y="1524662"/>
            <a:ext cx="8171917" cy="1400383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deployments "deploy-example" with revision #1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Template: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Labels: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pod-template-hash=1877043673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Annotations:  kubernetes.io/change-cause=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create --filename=deploy-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--record=true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Containers: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Image: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nginx:stable-alpine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Port:       80/TCP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Host Port:  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Environment:   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Mounts: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Volumes:      &lt;none&gt;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6m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-controller  Created pod: deploy-example-5dcc487bc7-98pcw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7288" y="297205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152" y="297205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rollout history deployment deploy-example --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revision=2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7288" y="3190212"/>
            <a:ext cx="8171917" cy="1615827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deployments "deploy-example" with revision #2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Template: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Labels: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pod-template-hash=1590152857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test=test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test2=test2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Annotations:  kubernetes.io/change-cause=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--filename=deploy-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--record=true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Containers: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Image: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nginx:stable-alpine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Port:       80/TCP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Host Port:  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Environment:   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Mounts: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Volumes:      &lt;none&gt;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3446" y="4833055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39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92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94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9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8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2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4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6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81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01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21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41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61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81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1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92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941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6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81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1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21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41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61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81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101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121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141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161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181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01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21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41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uiExpand="1" build="p" bldLvl="2" animBg="1"/>
      <p:bldP spid="9" grpId="0" animBg="1"/>
      <p:bldP spid="10" grpId="0" animBg="1"/>
      <p:bldP spid="11" grpId="0" uiExpand="1" build="p" bldLvl="2" animBg="1"/>
      <p:bldP spid="1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85" name="Google Shape;785;p1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Ensure that all nodes matching certain criteria will run an instance of the supplied Pod.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They </a:t>
            </a:r>
            <a:r>
              <a:rPr lang="en" sz="2400" b="1"/>
              <a:t>bypass</a:t>
            </a:r>
            <a:r>
              <a:rPr lang="en" sz="2400"/>
              <a:t> default scheduling mechanisms.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Are ideal for cluster wide services such as log forwarding, or health monitoring.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Revisions are managed via a </a:t>
            </a:r>
            <a:r>
              <a:rPr lang="en" sz="2400" b="1"/>
              <a:t>controller-revision-hash </a:t>
            </a:r>
            <a:r>
              <a:rPr lang="en" sz="2400"/>
              <a:t>label.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786" name="Google Shape;78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88" y="4102977"/>
            <a:ext cx="5340625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“Manages” Kubernetes?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CNCF is a child entity of the Linux Foundation and operates as a vendor neutral governance group.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088" y="1597375"/>
            <a:ext cx="5921827" cy="9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92" name="Google Shape;792;p1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35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 dirty="0"/>
              <a:t>The number of previous iterations of the DaemonSet to retain.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updateStrategy: </a:t>
            </a:r>
            <a:r>
              <a:rPr lang="en" sz="1800" dirty="0"/>
              <a:t>Describes the method of  updating the Pods based on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</a:t>
            </a:r>
            <a:r>
              <a:rPr lang="en" sz="1800" dirty="0"/>
              <a:t>. Valid options are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 dirty="0">
                <a:solidFill>
                  <a:srgbClr val="CC0000"/>
                </a:solidFill>
              </a:rPr>
              <a:t> </a:t>
            </a:r>
            <a:r>
              <a:rPr lang="en" sz="1800" dirty="0"/>
              <a:t>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</a:t>
            </a:r>
            <a:r>
              <a:rPr lang="en" sz="1800" dirty="0"/>
              <a:t>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 dirty="0"/>
              <a:t>Cycles through updating the Pods according to the value of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</a:t>
            </a:r>
            <a:r>
              <a:rPr lang="en" sz="1800" dirty="0"/>
              <a:t>.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OnDelete: </a:t>
            </a:r>
            <a:r>
              <a:rPr lang="en" sz="1800" dirty="0"/>
              <a:t>The new instance of the Pod is deployed </a:t>
            </a:r>
            <a:r>
              <a:rPr lang="en" sz="1800" b="1" dirty="0"/>
              <a:t>ONLY </a:t>
            </a:r>
            <a:r>
              <a:rPr lang="en" sz="1800" dirty="0"/>
              <a:t>after the current instance is deleted.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93" name="Google Shape;793;p111"/>
          <p:cNvSpPr txBox="1">
            <a:spLocks noGrp="1"/>
          </p:cNvSpPr>
          <p:nvPr>
            <p:ph type="body" idx="1"/>
          </p:nvPr>
        </p:nvSpPr>
        <p:spPr>
          <a:xfrm>
            <a:off x="6003000" y="1244100"/>
            <a:ext cx="2683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edge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99" name="Google Shape;799;p1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4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spec.template.spec.nodeSelector: </a:t>
            </a:r>
            <a:r>
              <a:rPr lang="en" sz="1800" dirty="0"/>
              <a:t>The primary selector used to target nodes.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Default Host Labels:</a:t>
            </a:r>
            <a:endParaRPr sz="1800" b="1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kubernetes.io/hostname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beta.kubernetes.io/os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beta.kubernetes.io/arch</a:t>
            </a:r>
            <a:endParaRPr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Cloud Host Labels:</a:t>
            </a:r>
            <a:endParaRPr sz="1800" b="1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failure-domain.beta.kubernetes.io/zone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failure-domain.beta.kubernetes.io/region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beta.kubernetes.io/instance-type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112"/>
          <p:cNvSpPr txBox="1">
            <a:spLocks noGrp="1"/>
          </p:cNvSpPr>
          <p:nvPr>
            <p:ph type="body" idx="1"/>
          </p:nvPr>
        </p:nvSpPr>
        <p:spPr>
          <a:xfrm>
            <a:off x="6003000" y="1244100"/>
            <a:ext cx="2683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edge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DaemonSet</a:t>
            </a:r>
            <a:endParaRPr dirty="0"/>
          </a:p>
        </p:txBody>
      </p:sp>
      <p:sp>
        <p:nvSpPr>
          <p:cNvPr id="806" name="Google Shape;806;p113"/>
          <p:cNvSpPr txBox="1">
            <a:spLocks noGrp="1"/>
          </p:cNvSpPr>
          <p:nvPr>
            <p:ph type="body" idx="1"/>
          </p:nvPr>
        </p:nvSpPr>
        <p:spPr>
          <a:xfrm>
            <a:off x="3747575" y="1945625"/>
            <a:ext cx="4939200" cy="30531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07" name="Google Shape;807;p113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2976000" cy="3732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9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ds-example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edge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08" name="Google Shape;808;p113"/>
          <p:cNvSpPr txBox="1">
            <a:spLocks noGrp="1"/>
          </p:cNvSpPr>
          <p:nvPr>
            <p:ph type="body" idx="1"/>
          </p:nvPr>
        </p:nvSpPr>
        <p:spPr>
          <a:xfrm>
            <a:off x="3747575" y="1265999"/>
            <a:ext cx="4939200" cy="701355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7575" y="1375184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2113" y="1375184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7575" y="1568599"/>
            <a:ext cx="4939200" cy="353943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NAME               READY     STATUS    RESTARTS   AGE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ds-example-x8kkz   1/1       Running   0          1m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7575" y="1945625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2113" y="1945625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describe ds ds-example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7575" y="2100866"/>
            <a:ext cx="4939200" cy="2846933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ds-example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Node-Selector: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nodeType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=edge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Desired Number of Nodes Scheduled: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Current Number of Nodes Scheduled: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Number of Nodes Scheduled with Up-to-date Pods: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Number of Nodes Scheduled with Available Pods: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Number of Nodes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Misscheduled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Status:  1 Running / 0 Waiting / 0 Succeeded / 0 Failed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      80/TCP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      Message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      -------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48s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ds-example-x8kkz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1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1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1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2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4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6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8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21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41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61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981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1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21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4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61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8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01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21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41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61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81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1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21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41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61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81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301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321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341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 bldLvl="2" animBg="1"/>
      <p:bldP spid="10" grpId="0" animBg="1"/>
      <p:bldP spid="11" grpId="0" animBg="1"/>
      <p:bldP spid="12" grpId="0" build="p" bldLvl="2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14" name="Google Shape;814;p1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Tailored to managing Pods that must persist or maintain state.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 identity including </a:t>
            </a:r>
            <a:r>
              <a:rPr lang="en" sz="2400" b="1"/>
              <a:t>hostname</a:t>
            </a:r>
            <a:r>
              <a:rPr lang="en" sz="2400"/>
              <a:t>, </a:t>
            </a:r>
            <a:r>
              <a:rPr lang="en" sz="2400" b="1"/>
              <a:t>network</a:t>
            </a:r>
            <a:r>
              <a:rPr lang="en" sz="2400"/>
              <a:t>, and </a:t>
            </a:r>
            <a:r>
              <a:rPr lang="en" sz="2400" b="1"/>
              <a:t>storage</a:t>
            </a:r>
            <a:r>
              <a:rPr lang="en" sz="2400"/>
              <a:t> </a:t>
            </a:r>
            <a:r>
              <a:rPr lang="en" sz="2400" b="1"/>
              <a:t>WILL</a:t>
            </a:r>
            <a:r>
              <a:rPr lang="en" sz="2400"/>
              <a:t> be persisted.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Pod lifecycle will be ordered and follow consistent patterns. </a:t>
            </a:r>
            <a:endParaRPr sz="2400"/>
          </a:p>
        </p:txBody>
      </p:sp>
      <p:pic>
        <p:nvPicPr>
          <p:cNvPr id="815" name="Google Shape;81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25" y="4110704"/>
            <a:ext cx="5294551" cy="9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21" name="Google Shape;821;p1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Assigned a unique ordinal name following the convention of ‘</a:t>
            </a:r>
            <a:r>
              <a:rPr lang="en" sz="2400" i="1"/>
              <a:t>&lt;statefulset name&gt;-&lt;ordinal index&gt;</a:t>
            </a:r>
            <a:r>
              <a:rPr lang="en" sz="2400"/>
              <a:t>’.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Ordinal pattern is also passed to the Pod’s network Identity and volumes.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Revisions are managed via a </a:t>
            </a:r>
            <a:r>
              <a:rPr lang="en" sz="2400" b="1"/>
              <a:t>controller-revision-hash</a:t>
            </a:r>
            <a:r>
              <a:rPr lang="en" sz="2400"/>
              <a:t> label</a:t>
            </a:r>
            <a:endParaRPr sz="2400"/>
          </a:p>
        </p:txBody>
      </p:sp>
      <p:pic>
        <p:nvPicPr>
          <p:cNvPr id="822" name="Google Shape;82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25" y="4110704"/>
            <a:ext cx="5294551" cy="9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28" name="Google Shape;828;p1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StatefulSet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type: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rollingUpdate: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64D79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&lt;continued&gt;</a:t>
            </a:r>
            <a:endParaRPr sz="1800" b="1" dirty="0">
              <a:solidFill>
                <a:srgbClr val="A64D79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829" name="Google Shape;829;p1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64D79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&lt;continued&gt;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/usr/share/nginx/html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 "ReadWriteOnce" ]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standard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requests: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1Gi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35" name="Google Shape;835;p117"/>
          <p:cNvSpPr txBox="1">
            <a:spLocks noGrp="1"/>
          </p:cNvSpPr>
          <p:nvPr>
            <p:ph type="body" idx="1"/>
          </p:nvPr>
        </p:nvSpPr>
        <p:spPr>
          <a:xfrm>
            <a:off x="5881475" y="1288125"/>
            <a:ext cx="2805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36" name="Google Shape;836;p117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9995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 dirty="0"/>
              <a:t>The number of previous iterations of the StatefulSet to retain.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 </a:t>
            </a:r>
            <a:r>
              <a:rPr lang="en" sz="1800" dirty="0">
                <a:solidFill>
                  <a:srgbClr val="000000"/>
                </a:solidFill>
              </a:rPr>
              <a:t>The name of the associated headless service; or a service without a </a:t>
            </a:r>
            <a:r>
              <a:rPr lang="en" sz="1800" b="1" dirty="0">
                <a:solidFill>
                  <a:srgbClr val="000000"/>
                </a:solidFill>
              </a:rPr>
              <a:t>ClusterIP</a:t>
            </a:r>
            <a:r>
              <a:rPr lang="en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42" name="Google Shape;842;p118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53895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updateStrategy: </a:t>
            </a:r>
            <a:r>
              <a:rPr lang="en" sz="1800" dirty="0"/>
              <a:t>Describes the method of  updating the Pods based on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</a:t>
            </a:r>
            <a:r>
              <a:rPr lang="en" sz="1800" dirty="0"/>
              <a:t>. Valid options are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</a:t>
            </a:r>
            <a:r>
              <a:rPr lang="en" sz="1800" dirty="0">
                <a:solidFill>
                  <a:srgbClr val="CC0000"/>
                </a:solidFill>
              </a:rPr>
              <a:t> </a:t>
            </a:r>
            <a:r>
              <a:rPr lang="en" sz="1800" dirty="0"/>
              <a:t>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 dirty="0"/>
              <a:t>. 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OnDelete: </a:t>
            </a:r>
            <a:r>
              <a:rPr lang="en" sz="1800" dirty="0"/>
              <a:t>The new instance of the Pod is deployed </a:t>
            </a:r>
            <a:r>
              <a:rPr lang="en" sz="1800" b="1" dirty="0"/>
              <a:t>ONLY </a:t>
            </a:r>
            <a:r>
              <a:rPr lang="en" sz="1800" dirty="0"/>
              <a:t>after the current instance is deleted.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 dirty="0"/>
              <a:t>Pods with an ordinal greater than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partition</a:t>
            </a:r>
            <a:r>
              <a:rPr lang="en" sz="1800" dirty="0"/>
              <a:t> value will be updated in one-by-one in reverse order.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43" name="Google Shape;843;p118"/>
          <p:cNvSpPr txBox="1">
            <a:spLocks noGrp="1"/>
          </p:cNvSpPr>
          <p:nvPr>
            <p:ph type="body" idx="1"/>
          </p:nvPr>
        </p:nvSpPr>
        <p:spPr>
          <a:xfrm>
            <a:off x="5881475" y="1288125"/>
            <a:ext cx="2805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49" name="Google Shape;849;p119"/>
          <p:cNvSpPr txBox="1">
            <a:spLocks noGrp="1"/>
          </p:cNvSpPr>
          <p:nvPr>
            <p:ph type="body" idx="1"/>
          </p:nvPr>
        </p:nvSpPr>
        <p:spPr>
          <a:xfrm>
            <a:off x="4542200" y="1288125"/>
            <a:ext cx="4144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/usr/share/nginx/html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 "ReadWriteOnce" 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standard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requests: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1Gi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50" name="Google Shape;850;p119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39831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 </a:t>
            </a:r>
            <a:r>
              <a:rPr lang="en" sz="1800" dirty="0">
                <a:solidFill>
                  <a:srgbClr val="000000"/>
                </a:solidFill>
              </a:rPr>
              <a:t>Template of the persistent volume(s) request to use for each instance of the StatefulSet.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56" name="Google Shape;856;p120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sts-example-0.app.default.svc.cluster.local. 20 IN A 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57" name="Google Shape;857;p120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/>
          </a:p>
        </p:txBody>
      </p:sp>
      <p:sp>
        <p:nvSpPr>
          <p:cNvPr id="858" name="Google Shape;858;p120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59" name="Google Shape;859;p120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b="1" dirty="0"/>
          </a:p>
        </p:txBody>
      </p:sp>
      <p:sp>
        <p:nvSpPr>
          <p:cNvPr id="860" name="Google Shape;860;p120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10.255.0.5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61" name="Google Shape;861;p120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sts-example-1.app.default.svc.cluster.local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sts-example-1.app.default.svc.cluster.local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sts-example-1.app.default.svc.cluster.local. 30 IN A 10.255.0.5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Stats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Over </a:t>
            </a:r>
            <a:r>
              <a:rPr lang="en" dirty="0" smtClean="0"/>
              <a:t>40,000 </a:t>
            </a:r>
            <a:r>
              <a:rPr lang="en" dirty="0"/>
              <a:t>stars on Github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1700+ Contributors to K8s Core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Most discussed Repository by a large margin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 dirty="0"/>
              <a:t>41,000+ users in Slack Team</a:t>
            </a:r>
            <a:endParaRPr dirty="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200" y="1200150"/>
            <a:ext cx="1699600" cy="141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8289900" y="4785700"/>
            <a:ext cx="85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07/2018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67" name="Google Shape;867;p121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sts-example-0.app.default.svc.cluster.local. 20 IN A 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68" name="Google Shape;868;p121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/>
          </a:p>
        </p:txBody>
      </p:sp>
      <p:sp>
        <p:nvSpPr>
          <p:cNvPr id="869" name="Google Shape;869;p121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70" name="Google Shape;870;p121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b="1" dirty="0"/>
          </a:p>
        </p:txBody>
      </p:sp>
      <p:sp>
        <p:nvSpPr>
          <p:cNvPr id="871" name="Google Shape;871;p121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2 IN A	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10.255.0.5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2 IN A	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10.255.0.2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72" name="Google Shape;872;p121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 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sts-example-1.app.default.svc.cluster.local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sts-example-1.app.default.svc.cluster.local. 30 IN A 10.255.0.5</a:t>
            </a:r>
            <a:endParaRPr dirty="0"/>
          </a:p>
        </p:txBody>
      </p:sp>
      <p:sp>
        <p:nvSpPr>
          <p:cNvPr id="873" name="Google Shape;873;p121"/>
          <p:cNvSpPr/>
          <p:nvPr/>
        </p:nvSpPr>
        <p:spPr>
          <a:xfrm>
            <a:off x="482700" y="4458400"/>
            <a:ext cx="877200" cy="287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21"/>
          <p:cNvSpPr/>
          <p:nvPr/>
        </p:nvSpPr>
        <p:spPr>
          <a:xfrm>
            <a:off x="3446575" y="2244025"/>
            <a:ext cx="2982900" cy="405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80" name="Google Shape;880;p122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20 IN A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10.255.0.2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81" name="Google Shape;881;p122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/>
          </a:p>
        </p:txBody>
      </p:sp>
      <p:sp>
        <p:nvSpPr>
          <p:cNvPr id="882" name="Google Shape;882;p122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83" name="Google Shape;883;p122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b="1" dirty="0"/>
          </a:p>
        </p:txBody>
      </p:sp>
      <p:sp>
        <p:nvSpPr>
          <p:cNvPr id="884" name="Google Shape;884;p122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10.255.0.5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85" name="Google Shape;885;p122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30 IN A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10.255.0.5</a:t>
            </a:r>
            <a:endParaRPr dirty="0"/>
          </a:p>
        </p:txBody>
      </p:sp>
      <p:sp>
        <p:nvSpPr>
          <p:cNvPr id="886" name="Google Shape;886;p122"/>
          <p:cNvSpPr/>
          <p:nvPr/>
        </p:nvSpPr>
        <p:spPr>
          <a:xfrm>
            <a:off x="482700" y="4458400"/>
            <a:ext cx="877200" cy="287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22"/>
          <p:cNvSpPr/>
          <p:nvPr/>
        </p:nvSpPr>
        <p:spPr>
          <a:xfrm>
            <a:off x="3446575" y="3508950"/>
            <a:ext cx="3975300" cy="244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122"/>
          <p:cNvSpPr/>
          <p:nvPr/>
        </p:nvSpPr>
        <p:spPr>
          <a:xfrm>
            <a:off x="3446575" y="4598600"/>
            <a:ext cx="3975300" cy="244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VolumeClaimTemplate</a:t>
            </a:r>
            <a:endParaRPr/>
          </a:p>
        </p:txBody>
      </p:sp>
      <p:sp>
        <p:nvSpPr>
          <p:cNvPr id="894" name="Google Shape;894;p123"/>
          <p:cNvSpPr txBox="1">
            <a:spLocks noGrp="1"/>
          </p:cNvSpPr>
          <p:nvPr>
            <p:ph type="body" idx="4294967295"/>
          </p:nvPr>
        </p:nvSpPr>
        <p:spPr>
          <a:xfrm>
            <a:off x="424700" y="1834950"/>
            <a:ext cx="3472500" cy="1743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 "ReadWriteOnce" ]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standard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requests: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1Gi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95" name="Google Shape;895;p123"/>
          <p:cNvSpPr txBox="1"/>
          <p:nvPr/>
        </p:nvSpPr>
        <p:spPr>
          <a:xfrm>
            <a:off x="424700" y="3768850"/>
            <a:ext cx="82296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pvc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STATUS    VOLUME                                     CAPACITY   ACCESS MODES   STORAGECLASS   AGE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www-sts-example-0   Bound     pvc-d2f11e3b-18d0-11e8-ba4f-080027a3682b   1Gi        RWO            standard       4h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www-sts-example-1   Bound     pvc-d3c923c0-18d0-11e8-ba4f-080027a3682b   1Gi        RWO            standard       4h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96" name="Google Shape;896;p123"/>
          <p:cNvSpPr txBox="1"/>
          <p:nvPr/>
        </p:nvSpPr>
        <p:spPr>
          <a:xfrm>
            <a:off x="1209950" y="1227313"/>
            <a:ext cx="66591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&lt;Volume Name&gt;</a:t>
            </a:r>
            <a:r>
              <a:rPr lang="en" sz="18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</a:t>
            </a:r>
            <a:r>
              <a:rPr lang="en" sz="18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endParaRPr sz="1800" b="1" dirty="0"/>
          </a:p>
        </p:txBody>
      </p:sp>
      <p:sp>
        <p:nvSpPr>
          <p:cNvPr id="897" name="Google Shape;897;p123"/>
          <p:cNvSpPr txBox="1"/>
          <p:nvPr/>
        </p:nvSpPr>
        <p:spPr>
          <a:xfrm>
            <a:off x="4056275" y="1834950"/>
            <a:ext cx="45981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Persistent Volumes associated with a StatefulSet will </a:t>
            </a:r>
            <a:r>
              <a:rPr lang="en" sz="1800" b="1"/>
              <a:t>NOT </a:t>
            </a:r>
            <a:r>
              <a:rPr lang="en" sz="1800"/>
              <a:t>be automatically garbage collected when it’s associated StatefulSet is deleted. They must manually be removed.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03" name="Google Shape;903;p1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Job controller ensures one or more pods are executed and successfully terminate.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Will continue to try and execute the job until it satisfies the completion and/or parallelism condition.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Pods are </a:t>
            </a:r>
            <a:r>
              <a:rPr lang="en" sz="2400" b="1"/>
              <a:t>NOT</a:t>
            </a:r>
            <a:r>
              <a:rPr lang="en" sz="2400"/>
              <a:t> cleaned up until the job itself is deleted.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04" name="Google Shape;90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75" y="4102627"/>
            <a:ext cx="5340625" cy="92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10" name="Google Shape;910;p1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203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backoffLimit:</a:t>
            </a:r>
            <a:r>
              <a:rPr lang="en" sz="1800" dirty="0"/>
              <a:t> The number of failures before the job itself is considered </a:t>
            </a:r>
            <a:r>
              <a:rPr lang="en" sz="1800" b="1" dirty="0"/>
              <a:t>failed</a:t>
            </a:r>
            <a:r>
              <a:rPr lang="en" sz="1800" dirty="0"/>
              <a:t>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completions:</a:t>
            </a:r>
            <a:r>
              <a:rPr lang="en" sz="1800" dirty="0"/>
              <a:t> The total number of successful completions desired.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parallelism:</a:t>
            </a:r>
            <a:r>
              <a:rPr lang="en" sz="1800" dirty="0"/>
              <a:t> How many instances of the pod can be run concurrently.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spec.template.spec.restartPolicy:</a:t>
            </a:r>
            <a:r>
              <a:rPr lang="en" sz="1800" dirty="0">
                <a:solidFill>
                  <a:srgbClr val="000000"/>
                </a:solidFill>
              </a:rPr>
              <a:t>Jobs only support a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restartPolicy</a:t>
            </a:r>
            <a:r>
              <a:rPr lang="en" sz="1800" dirty="0">
                <a:solidFill>
                  <a:srgbClr val="000000"/>
                </a:solidFill>
              </a:rPr>
              <a:t> of type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r>
              <a:rPr lang="en" sz="1800" dirty="0">
                <a:solidFill>
                  <a:srgbClr val="000000"/>
                </a:solidFill>
              </a:rPr>
              <a:t> 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OnFailure</a:t>
            </a:r>
            <a:r>
              <a:rPr lang="en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11" name="Google Shape;911;p125"/>
          <p:cNvSpPr txBox="1">
            <a:spLocks noGrp="1"/>
          </p:cNvSpPr>
          <p:nvPr>
            <p:ph type="body" idx="1"/>
          </p:nvPr>
        </p:nvSpPr>
        <p:spPr>
          <a:xfrm>
            <a:off x="5728175" y="1288050"/>
            <a:ext cx="29997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backoffLimit: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completions: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parallelism: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&lt;pod-template&gt;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17" name="Google Shape;917;p126"/>
          <p:cNvSpPr txBox="1">
            <a:spLocks noGrp="1"/>
          </p:cNvSpPr>
          <p:nvPr>
            <p:ph type="body" idx="1"/>
          </p:nvPr>
        </p:nvSpPr>
        <p:spPr>
          <a:xfrm>
            <a:off x="457200" y="1244100"/>
            <a:ext cx="3994500" cy="2602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backoffLimit: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completions: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parallelism: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hello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["echo hello from $HOSTNAME!"]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18" name="Google Shape;918;p126"/>
          <p:cNvSpPr txBox="1">
            <a:spLocks noGrp="1"/>
          </p:cNvSpPr>
          <p:nvPr>
            <p:ph type="body" idx="1"/>
          </p:nvPr>
        </p:nvSpPr>
        <p:spPr>
          <a:xfrm>
            <a:off x="4692300" y="1244100"/>
            <a:ext cx="3994500" cy="3681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describe job 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  default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controller-uid=19d122f4-1576-11e8-a4e2-080027a3682b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controller-uid=19d122f4-1576-11e8-a4e2-080027a3682b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  job-name=job-example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Parallelism:    2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Completions:    4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Start Time:     Mon, 19 Feb 2018 08:09:21 -0500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Statuses:  0 Running / 4 Succeeded / 0 Failed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controller-uid=19d122f4-1576-11e8-a4e2-080027a3682b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job-name=job-example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hello: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alpine:latest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/bin/sh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-c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echo hello from $HOSTNAME!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Message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-------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52m   job-controller  Created pod: job-example-v5fvq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52m   job-controller  Created pod: job-example-hknns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51m   job-controller  Created pod: job-example-tphkm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51m   job-controller  Created pod: job-example-dvxd2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19" name="Google Shape;919;p126"/>
          <p:cNvSpPr txBox="1">
            <a:spLocks noGrp="1"/>
          </p:cNvSpPr>
          <p:nvPr>
            <p:ph type="body" idx="1"/>
          </p:nvPr>
        </p:nvSpPr>
        <p:spPr>
          <a:xfrm>
            <a:off x="457200" y="4000825"/>
            <a:ext cx="3994500" cy="924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 --show-all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READY     STATUS  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job-example-dvxd2   0/1       Completed   0          51m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job-example-hknns   0/1       Completed   0          52m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job-example-tphkm   0/1       Completed   0          51m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job-example-v5fvq   0/1       Completed   0          52m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925" name="Google Shape;925;p1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 extension of the Job Controller, it provides a method of executing jobs on a cron-like schedule.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CronJobs within Kubernetes</a:t>
            </a:r>
            <a:br>
              <a:rPr lang="en" sz="3600"/>
            </a:br>
            <a:r>
              <a:rPr lang="en" sz="3600"/>
              <a:t> use </a:t>
            </a:r>
            <a:r>
              <a:rPr lang="en" sz="3600" b="1"/>
              <a:t>UTC ONLY</a:t>
            </a:r>
            <a:r>
              <a:rPr lang="en" sz="3600"/>
              <a:t>.</a:t>
            </a:r>
            <a:endParaRPr sz="3600"/>
          </a:p>
        </p:txBody>
      </p:sp>
      <p:pic>
        <p:nvPicPr>
          <p:cNvPr id="926" name="Google Shape;92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463" y="4102625"/>
            <a:ext cx="5365074" cy="893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932" name="Google Shape;932;p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458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schedule: </a:t>
            </a:r>
            <a:r>
              <a:rPr lang="en" sz="1800" dirty="0"/>
              <a:t>The cron schedule for the job.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successfulJobHistoryLimit: </a:t>
            </a:r>
            <a:r>
              <a:rPr lang="en" sz="1800" dirty="0">
                <a:solidFill>
                  <a:srgbClr val="000000"/>
                </a:solidFill>
              </a:rPr>
              <a:t>The number of successful jobs to retain.</a:t>
            </a:r>
            <a:endParaRPr sz="18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failedJobHistoryLimit: </a:t>
            </a:r>
            <a:r>
              <a:rPr lang="en" sz="1800" dirty="0"/>
              <a:t>The number of failed jobs to retain.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33" name="Google Shape;933;p128"/>
          <p:cNvSpPr txBox="1">
            <a:spLocks noGrp="1"/>
          </p:cNvSpPr>
          <p:nvPr>
            <p:ph type="body" idx="1"/>
          </p:nvPr>
        </p:nvSpPr>
        <p:spPr>
          <a:xfrm>
            <a:off x="4915800" y="1244100"/>
            <a:ext cx="3771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batch/v1beta1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5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schedule: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"*/1 * * * *"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successfulJobsHistoryLimit: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failedJobsHistoryLimit: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jobTemplate: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completions: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parallelism: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template: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&lt;pod template&gt;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939" name="Google Shape;939;p129"/>
          <p:cNvSpPr txBox="1">
            <a:spLocks noGrp="1"/>
          </p:cNvSpPr>
          <p:nvPr>
            <p:ph type="body" idx="1"/>
          </p:nvPr>
        </p:nvSpPr>
        <p:spPr>
          <a:xfrm>
            <a:off x="3945600" y="1244100"/>
            <a:ext cx="4741200" cy="3681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describe cronjob cronjob-example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            cronjob-example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              default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     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     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Schedule:                   */1 * * * *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Concurrency Policy:         Allow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Suspend:                    False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Starting Deadline Seconds:  &lt;unset&gt;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            &lt;unset&gt;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Parallelism:                2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Completions:                4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hello: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alpine:latest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/bin/sh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-c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echo hello from $HOSTNAME!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Last Schedule Time:  Mon, 19 Feb 2018 09:54:00 -0500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Active Jobs:         cronjob-example-1519052040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    Message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    -------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3m    cronjob-controller  Created job cronjob-example-1519051860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SawCompletedJob   2m    cronjob-controller  Saw completed job: cronjob-example-1519051860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2m    cronjob-controller  Created job cronjob-example-1519051920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SawCompletedJob   1m    cronjob-controller  Saw completed job: cronjob-example-1519051920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1m    cronjob-controller  Created job cronjob-example-1519051980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40" name="Google Shape;940;p129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3182400" cy="256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batch/v1beta1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schedule: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"*/1 * * * *"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successfulJobsHistoryLimit: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failedJobsHistoryLimit: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jobTemplate: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completions: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parallelism: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template: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spec: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containers: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- name: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hello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image: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command: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args: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["echo hello from $HOSTNAME!"]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restartPolicy: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41" name="Google Shape;941;p129"/>
          <p:cNvSpPr txBox="1">
            <a:spLocks noGrp="1"/>
          </p:cNvSpPr>
          <p:nvPr>
            <p:ph type="body" idx="1"/>
          </p:nvPr>
        </p:nvSpPr>
        <p:spPr>
          <a:xfrm>
            <a:off x="457200" y="4097100"/>
            <a:ext cx="3182400" cy="828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jobs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 DESIRED   SUCCESSFUL   AGE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cronjob-example-1519053240   4         4            2m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cronjob-example-1519053300   4         4            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cronjob-example-1519053360   4         4            26s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Volumes</a:t>
            </a:r>
            <a:endParaRPr/>
          </a:p>
        </p:txBody>
      </p:sp>
      <p:sp>
        <p:nvSpPr>
          <p:cNvPr id="1108" name="Google Shape;1108;p151"/>
          <p:cNvSpPr txBox="1"/>
          <p:nvPr/>
        </p:nvSpPr>
        <p:spPr>
          <a:xfrm>
            <a:off x="309600" y="4430975"/>
            <a:ext cx="6129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Stats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0" y="1194775"/>
            <a:ext cx="9091998" cy="398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953" name="Google Shape;953;p131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954" name="Google Shape;954;p131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Volumes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Persistent Volumes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Persistent Volume Claims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StorageClass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960" name="Google Shape;960;p1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Pods by themselves are useful, but many workloads require exchanging data between containers, or persisting some form of data.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For this we have </a:t>
            </a:r>
            <a:r>
              <a:rPr lang="en" sz="2400" b="1"/>
              <a:t>Volumes</a:t>
            </a:r>
            <a:r>
              <a:rPr lang="en" sz="2400"/>
              <a:t>, </a:t>
            </a:r>
            <a:r>
              <a:rPr lang="en" sz="2400" b="1"/>
              <a:t>PersistentVolumes</a:t>
            </a:r>
            <a:r>
              <a:rPr lang="en" sz="2400"/>
              <a:t>, </a:t>
            </a:r>
            <a:r>
              <a:rPr lang="en" sz="2400" b="1"/>
              <a:t>PersistentVolumeClaims</a:t>
            </a:r>
            <a:r>
              <a:rPr lang="en" sz="2400"/>
              <a:t>, and </a:t>
            </a:r>
            <a:r>
              <a:rPr lang="en" sz="2400" b="1"/>
              <a:t>StorageClasses</a:t>
            </a:r>
            <a:r>
              <a:rPr lang="en" sz="2400"/>
              <a:t>. 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66" name="Google Shape;966;p1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 that is tied to the </a:t>
            </a:r>
            <a:r>
              <a:rPr lang="en" sz="2400" b="1"/>
              <a:t>Pod’s Lifecycle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pod can have one or more types of volumes attached to it.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consumed by any of the containers within the pod.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Survive Pod restarts; however their durability beyond that is dependent on the Volume Type.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Types</a:t>
            </a:r>
            <a:endParaRPr/>
          </a:p>
        </p:txBody>
      </p:sp>
      <p:sp>
        <p:nvSpPr>
          <p:cNvPr id="972" name="Google Shape;972;p134"/>
          <p:cNvSpPr txBox="1"/>
          <p:nvPr/>
        </p:nvSpPr>
        <p:spPr>
          <a:xfrm>
            <a:off x="457200" y="1535350"/>
            <a:ext cx="28749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awsElasticBlockStore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azureFile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cephfs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configMap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csi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downwardAPI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emptyDir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fc (fibre channel)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973" name="Google Shape;973;p134"/>
          <p:cNvSpPr txBox="1"/>
          <p:nvPr/>
        </p:nvSpPr>
        <p:spPr>
          <a:xfrm>
            <a:off x="3257550" y="1535350"/>
            <a:ext cx="2519700" cy="28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flexVolume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flocker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gcePersistentDisk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gitRepo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glusterfs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hostPath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iscsi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local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nfs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974" name="Google Shape;974;p134"/>
          <p:cNvSpPr txBox="1"/>
          <p:nvPr/>
        </p:nvSpPr>
        <p:spPr>
          <a:xfrm>
            <a:off x="5660400" y="1535350"/>
            <a:ext cx="3026400" cy="3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persistentVolumeClaim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projected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portworxVolume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quobyte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rbd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scaleIO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secret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storageos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vsphereVolume</a:t>
            </a:r>
            <a:endParaRPr sz="18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975" name="Google Shape;975;p134"/>
          <p:cNvSpPr/>
          <p:nvPr/>
        </p:nvSpPr>
        <p:spPr>
          <a:xfrm>
            <a:off x="573900" y="4609625"/>
            <a:ext cx="268500" cy="261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76" name="Google Shape;976;p134"/>
          <p:cNvSpPr txBox="1"/>
          <p:nvPr/>
        </p:nvSpPr>
        <p:spPr>
          <a:xfrm>
            <a:off x="842400" y="4546325"/>
            <a:ext cx="2489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 Supported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82" name="Google Shape;982;p1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 dirty="0"/>
              <a:t>A list of volume objects to be attached to the Pod. Every object within the list must have it’s own unique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 dirty="0">
                <a:solidFill>
                  <a:srgbClr val="000000"/>
                </a:solidFill>
              </a:rPr>
              <a:t>A container specific list referencing the Pod volumes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solidFill>
                  <a:srgbClr val="000000"/>
                </a:solidFill>
              </a:rPr>
              <a:t>, along with their desired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83" name="Google Shape;983;p135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true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89" name="Google Shape;989;p1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 dirty="0"/>
              <a:t>A list of volume objects to be attached to the Pod. Every object within the list must have it’s own unique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 dirty="0"/>
              <a:t>A container specific list referencing the Pod volumes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/>
              <a:t>, along with their desired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 dirty="0"/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90" name="Google Shape;990;p136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true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dirty="0"/>
          </a:p>
        </p:txBody>
      </p:sp>
      <p:sp>
        <p:nvSpPr>
          <p:cNvPr id="991" name="Google Shape;991;p136"/>
          <p:cNvSpPr/>
          <p:nvPr/>
        </p:nvSpPr>
        <p:spPr>
          <a:xfrm>
            <a:off x="5483475" y="4300300"/>
            <a:ext cx="1281300" cy="501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36"/>
          <p:cNvSpPr/>
          <p:nvPr/>
        </p:nvSpPr>
        <p:spPr>
          <a:xfrm>
            <a:off x="537950" y="1262425"/>
            <a:ext cx="4502100" cy="1267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98" name="Google Shape;998;p1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 dirty="0"/>
              <a:t>A list of volume objects to be attached to the Pod. Every object within the list must have it’s own unique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 dirty="0"/>
              <a:t>A container specific list referencing the Pod volumes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/>
              <a:t>, along with their desired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 dirty="0"/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99" name="Google Shape;999;p137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true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dirty="0"/>
          </a:p>
        </p:txBody>
      </p:sp>
      <p:sp>
        <p:nvSpPr>
          <p:cNvPr id="1000" name="Google Shape;1000;p137"/>
          <p:cNvSpPr/>
          <p:nvPr/>
        </p:nvSpPr>
        <p:spPr>
          <a:xfrm>
            <a:off x="5639750" y="3903150"/>
            <a:ext cx="1404900" cy="501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37"/>
          <p:cNvSpPr/>
          <p:nvPr/>
        </p:nvSpPr>
        <p:spPr>
          <a:xfrm>
            <a:off x="553200" y="2447550"/>
            <a:ext cx="4486800" cy="1312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Volumes</a:t>
            </a:r>
            <a:endParaRPr/>
          </a:p>
        </p:txBody>
      </p:sp>
      <p:sp>
        <p:nvSpPr>
          <p:cNvPr id="1007" name="Google Shape;1007;p1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</a:t>
            </a:r>
            <a:r>
              <a:rPr lang="en" sz="2400" b="1"/>
              <a:t>PersistentVolume</a:t>
            </a:r>
            <a:r>
              <a:rPr lang="en" sz="2400"/>
              <a:t> (PV) represents a storage resource. 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PVs are a </a:t>
            </a:r>
            <a:r>
              <a:rPr lang="en" sz="2400" b="1"/>
              <a:t>cluster wide resource</a:t>
            </a:r>
            <a:r>
              <a:rPr lang="en" sz="2400"/>
              <a:t> linked to a backing storage provider: NFS, GCEPersistentDisk, RBD etc.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Generally provisioned by an administrator.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Their lifecycle is handled independently from a pod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CANNOT</a:t>
            </a:r>
            <a:r>
              <a:rPr lang="en" sz="2400"/>
              <a:t> be attached to a Pod directly. Relies on a  </a:t>
            </a:r>
            <a:r>
              <a:rPr lang="en" sz="2400" b="1"/>
              <a:t>PersistentVolumeClaim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PersistentVolumeClaims</a:t>
            </a:r>
            <a:endParaRPr/>
          </a:p>
        </p:txBody>
      </p:sp>
      <p:sp>
        <p:nvSpPr>
          <p:cNvPr id="1013" name="Google Shape;1013;p1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</a:t>
            </a:r>
            <a:r>
              <a:rPr lang="en" sz="2400" b="1"/>
              <a:t>PersistentVolumeClaim</a:t>
            </a:r>
            <a:r>
              <a:rPr lang="en" sz="2400"/>
              <a:t> (PVC) is a </a:t>
            </a:r>
            <a:r>
              <a:rPr lang="en" sz="2400" b="1"/>
              <a:t>namespaced</a:t>
            </a:r>
            <a:r>
              <a:rPr lang="en" sz="2400"/>
              <a:t> request for storage.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Satisfies a set of requirements instead of mapping to a storage resource directly.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Ensures that an application’s ‘</a:t>
            </a:r>
            <a:r>
              <a:rPr lang="en" sz="2400" i="1"/>
              <a:t>claim</a:t>
            </a:r>
            <a:r>
              <a:rPr lang="en" sz="2400"/>
              <a:t>’ for storage is portable across numerous backends or providers.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Volumes and Claims</a:t>
            </a:r>
            <a:endParaRPr/>
          </a:p>
        </p:txBody>
      </p:sp>
      <p:sp>
        <p:nvSpPr>
          <p:cNvPr id="1019" name="Google Shape;1019;p140"/>
          <p:cNvSpPr txBox="1"/>
          <p:nvPr/>
        </p:nvSpPr>
        <p:spPr>
          <a:xfrm>
            <a:off x="457200" y="2697550"/>
            <a:ext cx="12183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</a:t>
            </a:r>
            <a:br>
              <a:rPr lang="en" sz="1800"/>
            </a:br>
            <a:r>
              <a:rPr lang="en" sz="1800"/>
              <a:t>Users</a:t>
            </a:r>
            <a:endParaRPr sz="1800"/>
          </a:p>
        </p:txBody>
      </p:sp>
      <p:sp>
        <p:nvSpPr>
          <p:cNvPr id="1020" name="Google Shape;1020;p140"/>
          <p:cNvSpPr txBox="1"/>
          <p:nvPr/>
        </p:nvSpPr>
        <p:spPr>
          <a:xfrm>
            <a:off x="7396200" y="2697550"/>
            <a:ext cx="12906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</a:t>
            </a:r>
            <a:br>
              <a:rPr lang="en" sz="1800"/>
            </a:br>
            <a:r>
              <a:rPr lang="en" sz="1800"/>
              <a:t>Admins</a:t>
            </a:r>
            <a:endParaRPr sz="1800"/>
          </a:p>
        </p:txBody>
      </p:sp>
      <p:pic>
        <p:nvPicPr>
          <p:cNvPr id="1021" name="Google Shape;102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850" y="1022937"/>
            <a:ext cx="6036323" cy="40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Couple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41"/>
          <p:cNvSpPr txBox="1">
            <a:spLocks noGrp="1"/>
          </p:cNvSpPr>
          <p:nvPr>
            <p:ph type="body" idx="2"/>
          </p:nvPr>
        </p:nvSpPr>
        <p:spPr>
          <a:xfrm>
            <a:off x="5267275" y="1200150"/>
            <a:ext cx="3515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v1</a:t>
            </a:r>
            <a:endParaRPr sz="11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nfsserver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50Gi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volumeMode: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Filesystem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ReadWriteOnce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ReadWriteMany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persistentVolumeReclaimPolicy: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storageClassName: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slow</a:t>
            </a:r>
            <a:b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mountOptions: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hard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nfsvers=4.1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nfs: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/exports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server: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172.22.0.42</a:t>
            </a:r>
            <a:endParaRPr sz="1100" dirty="0">
              <a:solidFill>
                <a:srgbClr val="CC0000"/>
              </a:solidFill>
            </a:endParaRPr>
          </a:p>
        </p:txBody>
      </p:sp>
      <p:sp>
        <p:nvSpPr>
          <p:cNvPr id="1027" name="Google Shape;1027;p1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</a:t>
            </a:r>
            <a:endParaRPr/>
          </a:p>
        </p:txBody>
      </p:sp>
      <p:sp>
        <p:nvSpPr>
          <p:cNvPr id="1028" name="Google Shape;1028;p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653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capacity.storage: </a:t>
            </a:r>
            <a:r>
              <a:rPr lang="en" sz="1800" dirty="0">
                <a:solidFill>
                  <a:srgbClr val="000000"/>
                </a:solidFill>
              </a:rPr>
              <a:t>The total amount of available storage.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volumeMode: </a:t>
            </a:r>
            <a:r>
              <a:rPr lang="en" sz="1800" dirty="0">
                <a:solidFill>
                  <a:srgbClr val="000000"/>
                </a:solidFill>
              </a:rPr>
              <a:t>The type of volume, this can be either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Filesystem</a:t>
            </a:r>
            <a:r>
              <a:rPr lang="en" sz="1800" dirty="0">
                <a:solidFill>
                  <a:srgbClr val="000000"/>
                </a:solidFill>
              </a:rPr>
              <a:t> 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Block</a:t>
            </a:r>
            <a:r>
              <a:rPr lang="en" sz="1800" dirty="0"/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accessModes: </a:t>
            </a:r>
            <a:r>
              <a:rPr lang="en" sz="1800" dirty="0">
                <a:solidFill>
                  <a:srgbClr val="000000"/>
                </a:solidFill>
              </a:rPr>
              <a:t>A list of the supported methods of accessing the volume. Options include: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ReadWriteOnce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ReadOnlyMany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</a:t>
            </a:r>
            <a:endParaRPr/>
          </a:p>
        </p:txBody>
      </p:sp>
      <p:sp>
        <p:nvSpPr>
          <p:cNvPr id="1034" name="Google Shape;1034;p1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810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persistentVolumeReclaimPolicy: </a:t>
            </a:r>
            <a:r>
              <a:rPr lang="en" sz="1800" dirty="0">
                <a:solidFill>
                  <a:srgbClr val="000000"/>
                </a:solidFill>
              </a:rPr>
              <a:t>The behaviour for PVC’s that have been deleted. Options include: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Retain</a:t>
            </a:r>
            <a:r>
              <a:rPr lang="en" sz="1800" dirty="0"/>
              <a:t> - manual clean-up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r>
              <a:rPr lang="en" sz="1800" dirty="0"/>
              <a:t> - storage asset deleted by provider.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 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</a:t>
            </a:r>
            <a:r>
              <a:rPr lang="en" sz="1800" dirty="0">
                <a:solidFill>
                  <a:srgbClr val="000000"/>
                </a:solidFill>
              </a:rPr>
              <a:t>ptional name of the storage class that PVC’s can reference.</a:t>
            </a:r>
            <a:r>
              <a:rPr lang="en" sz="1800" dirty="0">
                <a:solidFill>
                  <a:srgbClr val="1155CC"/>
                </a:solidFill>
              </a:rPr>
              <a:t> </a:t>
            </a:r>
            <a:r>
              <a:rPr lang="en" sz="1800" dirty="0">
                <a:solidFill>
                  <a:srgbClr val="000000"/>
                </a:solidFill>
              </a:rPr>
              <a:t>If provided, </a:t>
            </a:r>
            <a:r>
              <a:rPr lang="en" sz="1800" b="1" dirty="0">
                <a:solidFill>
                  <a:srgbClr val="000000"/>
                </a:solidFill>
              </a:rPr>
              <a:t>ONLY</a:t>
            </a:r>
            <a:r>
              <a:rPr lang="en" sz="1800" dirty="0">
                <a:solidFill>
                  <a:srgbClr val="000000"/>
                </a:solidFill>
              </a:rPr>
              <a:t> PVC’s referencing the name consume use it. 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mountOptions: </a:t>
            </a:r>
            <a:r>
              <a:rPr lang="en" sz="1800" dirty="0">
                <a:solidFill>
                  <a:srgbClr val="000000"/>
                </a:solidFill>
              </a:rPr>
              <a:t>Optional mount options for the PV. 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035" name="Google Shape;1035;p142"/>
          <p:cNvSpPr txBox="1">
            <a:spLocks noGrp="1"/>
          </p:cNvSpPr>
          <p:nvPr>
            <p:ph type="body" idx="2"/>
          </p:nvPr>
        </p:nvSpPr>
        <p:spPr>
          <a:xfrm>
            <a:off x="5267275" y="1200150"/>
            <a:ext cx="3515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v1</a:t>
            </a:r>
            <a:endParaRPr sz="11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nfsserver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50Gi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volumeMode: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Filesystem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ReadWriteOnce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ReadWriteMany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persistentVolumeReclaimPolicy: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storageClassName: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slow</a:t>
            </a:r>
            <a:b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mountOptions: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hard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nfsvers=4.1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nfs: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/exports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server: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172.22.0.42</a:t>
            </a:r>
            <a:endParaRPr sz="11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PersistentVolumeClaim</a:t>
            </a:r>
            <a:endParaRPr/>
          </a:p>
        </p:txBody>
      </p:sp>
      <p:sp>
        <p:nvSpPr>
          <p:cNvPr id="1041" name="Google Shape;1041;p1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025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accessModes: </a:t>
            </a:r>
            <a:r>
              <a:rPr lang="en" sz="1800" dirty="0"/>
              <a:t>The selected method of accessing the storage. This </a:t>
            </a:r>
            <a:r>
              <a:rPr lang="en" sz="1800" b="1" dirty="0"/>
              <a:t>MUST</a:t>
            </a:r>
            <a:r>
              <a:rPr lang="en" sz="1800" dirty="0"/>
              <a:t> be a subset of what is defined on the target PV or Storage Class.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ReadWriteOnce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ReadOnlyMany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resources.requests.storage: </a:t>
            </a:r>
            <a:r>
              <a:rPr lang="en" sz="1800" dirty="0"/>
              <a:t>The desired amount of storage for the claim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 </a:t>
            </a:r>
            <a:r>
              <a:rPr lang="en" sz="1800" dirty="0"/>
              <a:t>The name of the desired Storage Class</a:t>
            </a:r>
            <a:endParaRPr sz="1800" dirty="0"/>
          </a:p>
        </p:txBody>
      </p:sp>
      <p:sp>
        <p:nvSpPr>
          <p:cNvPr id="1042" name="Google Shape;1042;p143"/>
          <p:cNvSpPr txBox="1">
            <a:spLocks noGrp="1"/>
          </p:cNvSpPr>
          <p:nvPr>
            <p:ph type="body" idx="2"/>
          </p:nvPr>
        </p:nvSpPr>
        <p:spPr>
          <a:xfrm>
            <a:off x="5512400" y="1200150"/>
            <a:ext cx="31743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PersistentVolumeClaim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pvc-sc-example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ReadWriteOnce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resources: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requests: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slow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PVs and PVCs with Selectors</a:t>
            </a:r>
            <a:endParaRPr/>
          </a:p>
        </p:txBody>
      </p:sp>
      <p:sp>
        <p:nvSpPr>
          <p:cNvPr id="1048" name="Google Shape;1048;p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hostPath: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"/mnt/data"</a:t>
            </a:r>
            <a:endParaRPr sz="1400" dirty="0">
              <a:solidFill>
                <a:srgbClr val="CC0000"/>
              </a:solidFill>
            </a:endParaRPr>
          </a:p>
        </p:txBody>
      </p:sp>
      <p:sp>
        <p:nvSpPr>
          <p:cNvPr id="1049" name="Google Shape;1049;p14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PersistentVolumeClaim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resources: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requests: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PVs and PVCs with Selectors</a:t>
            </a:r>
            <a:endParaRPr/>
          </a:p>
        </p:txBody>
      </p:sp>
      <p:sp>
        <p:nvSpPr>
          <p:cNvPr id="1055" name="Google Shape;1055;p1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hostPath: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"/mnt/data"</a:t>
            </a:r>
            <a:endParaRPr sz="1400" dirty="0">
              <a:solidFill>
                <a:srgbClr val="CC0000"/>
              </a:solidFill>
            </a:endParaRPr>
          </a:p>
        </p:txBody>
      </p:sp>
      <p:sp>
        <p:nvSpPr>
          <p:cNvPr id="1056" name="Google Shape;1056;p145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PersistentVolumeClaim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resources: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requests: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057" name="Google Shape;1057;p145"/>
          <p:cNvSpPr/>
          <p:nvPr/>
        </p:nvSpPr>
        <p:spPr>
          <a:xfrm>
            <a:off x="716725" y="2086900"/>
            <a:ext cx="1833900" cy="579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45"/>
          <p:cNvSpPr/>
          <p:nvPr/>
        </p:nvSpPr>
        <p:spPr>
          <a:xfrm>
            <a:off x="4937550" y="3388175"/>
            <a:ext cx="2061000" cy="669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 Phases</a:t>
            </a:r>
            <a:endParaRPr/>
          </a:p>
        </p:txBody>
      </p:sp>
      <p:sp>
        <p:nvSpPr>
          <p:cNvPr id="1064" name="Google Shape;1064;p146"/>
          <p:cNvSpPr txBox="1">
            <a:spLocks noGrp="1"/>
          </p:cNvSpPr>
          <p:nvPr>
            <p:ph type="body" idx="1"/>
          </p:nvPr>
        </p:nvSpPr>
        <p:spPr>
          <a:xfrm>
            <a:off x="382425" y="1241550"/>
            <a:ext cx="2026500" cy="3725700"/>
          </a:xfrm>
          <a:prstGeom prst="rect">
            <a:avLst/>
          </a:prstGeom>
          <a:solidFill>
            <a:srgbClr val="B6D7A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Available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PV is ready and available to be consumed.</a:t>
            </a:r>
            <a:endParaRPr sz="2200"/>
          </a:p>
        </p:txBody>
      </p:sp>
      <p:sp>
        <p:nvSpPr>
          <p:cNvPr id="1065" name="Google Shape;1065;p146"/>
          <p:cNvSpPr txBox="1">
            <a:spLocks noGrp="1"/>
          </p:cNvSpPr>
          <p:nvPr>
            <p:ph type="body" idx="1"/>
          </p:nvPr>
        </p:nvSpPr>
        <p:spPr>
          <a:xfrm>
            <a:off x="2499963" y="1241550"/>
            <a:ext cx="2026500" cy="3725700"/>
          </a:xfrm>
          <a:prstGeom prst="rect">
            <a:avLst/>
          </a:prstGeom>
          <a:solidFill>
            <a:srgbClr val="FFE59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Bound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The PV has been bound to a claim.</a:t>
            </a:r>
            <a:endParaRPr/>
          </a:p>
        </p:txBody>
      </p:sp>
      <p:sp>
        <p:nvSpPr>
          <p:cNvPr id="1066" name="Google Shape;1066;p146"/>
          <p:cNvSpPr txBox="1">
            <a:spLocks noGrp="1"/>
          </p:cNvSpPr>
          <p:nvPr>
            <p:ph type="body" idx="1"/>
          </p:nvPr>
        </p:nvSpPr>
        <p:spPr>
          <a:xfrm>
            <a:off x="4617513" y="1241550"/>
            <a:ext cx="2026500" cy="3725700"/>
          </a:xfrm>
          <a:prstGeom prst="rect">
            <a:avLst/>
          </a:prstGeom>
          <a:solidFill>
            <a:srgbClr val="F9CB9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Released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The binding PVC has been deleted, and the PV is pending  reclamation.</a:t>
            </a:r>
            <a:endParaRPr/>
          </a:p>
        </p:txBody>
      </p:sp>
      <p:sp>
        <p:nvSpPr>
          <p:cNvPr id="1067" name="Google Shape;1067;p146"/>
          <p:cNvSpPr txBox="1">
            <a:spLocks noGrp="1"/>
          </p:cNvSpPr>
          <p:nvPr>
            <p:ph type="body" idx="1"/>
          </p:nvPr>
        </p:nvSpPr>
        <p:spPr>
          <a:xfrm>
            <a:off x="6735063" y="1241550"/>
            <a:ext cx="2026500" cy="3725700"/>
          </a:xfrm>
          <a:prstGeom prst="rect">
            <a:avLst/>
          </a:prstGeom>
          <a:solidFill>
            <a:srgbClr val="DD7E6B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Failed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An error has been encountered attempting to reclaim the PV.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73" name="Google Shape;1073;p1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 classes are an abstraction on top of an external storage resource (PV)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Work hand-in-hand with the external storage system to enable </a:t>
            </a:r>
            <a:r>
              <a:rPr lang="en" sz="2400" b="1"/>
              <a:t>dynamic provisioning</a:t>
            </a:r>
            <a:r>
              <a:rPr lang="en" sz="2400"/>
              <a:t> of storage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Eliminates the need for the cluster admin to pre-provision a PV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38" y="1350000"/>
            <a:ext cx="8114124" cy="322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80" name="Google Shape;1080;p148"/>
          <p:cNvSpPr txBox="1"/>
          <p:nvPr/>
        </p:nvSpPr>
        <p:spPr>
          <a:xfrm>
            <a:off x="2907250" y="4335325"/>
            <a:ext cx="2932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pv: pvc-9df65c6e-1a69-11e8-ae10-080027a3682b</a:t>
            </a:r>
            <a:endParaRPr sz="800" b="1" dirty="0"/>
          </a:p>
        </p:txBody>
      </p:sp>
      <p:sp>
        <p:nvSpPr>
          <p:cNvPr id="1081" name="Google Shape;1081;p148"/>
          <p:cNvSpPr txBox="1"/>
          <p:nvPr/>
        </p:nvSpPr>
        <p:spPr>
          <a:xfrm>
            <a:off x="203825" y="2164600"/>
            <a:ext cx="2761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uid: 9df65c6e-1a69-11e8-ae10-080027a3682b</a:t>
            </a:r>
            <a:endParaRPr sz="800" b="1" dirty="0"/>
          </a:p>
        </p:txBody>
      </p:sp>
      <p:sp>
        <p:nvSpPr>
          <p:cNvPr id="1082" name="Google Shape;1082;p148"/>
          <p:cNvSpPr txBox="1"/>
          <p:nvPr/>
        </p:nvSpPr>
        <p:spPr>
          <a:xfrm>
            <a:off x="1295550" y="1481775"/>
            <a:ext cx="22731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1. PVC makes a request of the StorageClass.</a:t>
            </a:r>
            <a:endParaRPr sz="1200" b="1"/>
          </a:p>
        </p:txBody>
      </p:sp>
      <p:sp>
        <p:nvSpPr>
          <p:cNvPr id="1083" name="Google Shape;1083;p148"/>
          <p:cNvSpPr txBox="1"/>
          <p:nvPr/>
        </p:nvSpPr>
        <p:spPr>
          <a:xfrm>
            <a:off x="5326900" y="1114425"/>
            <a:ext cx="22731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2. StorageClass provisions request through API with external storage system.</a:t>
            </a:r>
            <a:endParaRPr sz="1200" b="1"/>
          </a:p>
        </p:txBody>
      </p:sp>
      <p:sp>
        <p:nvSpPr>
          <p:cNvPr id="1084" name="Google Shape;1084;p148"/>
          <p:cNvSpPr txBox="1"/>
          <p:nvPr/>
        </p:nvSpPr>
        <p:spPr>
          <a:xfrm>
            <a:off x="6006825" y="3863000"/>
            <a:ext cx="24432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3. External storage system creates a PV strictly satisfying the PVC request.</a:t>
            </a:r>
            <a:endParaRPr sz="1200" b="1"/>
          </a:p>
        </p:txBody>
      </p:sp>
      <p:sp>
        <p:nvSpPr>
          <p:cNvPr id="1085" name="Google Shape;1085;p148"/>
          <p:cNvSpPr txBox="1"/>
          <p:nvPr/>
        </p:nvSpPr>
        <p:spPr>
          <a:xfrm>
            <a:off x="883900" y="3457125"/>
            <a:ext cx="22731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4. provisioned PV is bound to requesting PVC.</a:t>
            </a:r>
            <a:endParaRPr sz="1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91" name="Google Shape;1091;p1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69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provisioner: </a:t>
            </a:r>
            <a:r>
              <a:rPr lang="en" sz="1800" dirty="0">
                <a:solidFill>
                  <a:srgbClr val="000000"/>
                </a:solidFill>
              </a:rPr>
              <a:t>Defines the ‘</a:t>
            </a:r>
            <a:r>
              <a:rPr lang="en" sz="1800" i="1" dirty="0">
                <a:solidFill>
                  <a:srgbClr val="000000"/>
                </a:solidFill>
              </a:rPr>
              <a:t>driver</a:t>
            </a:r>
            <a:r>
              <a:rPr lang="en" sz="1800" dirty="0">
                <a:solidFill>
                  <a:srgbClr val="000000"/>
                </a:solidFill>
              </a:rPr>
              <a:t>’ to be used for provisioning of the external storage.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parameters: </a:t>
            </a:r>
            <a:r>
              <a:rPr lang="en" sz="1800" dirty="0">
                <a:solidFill>
                  <a:srgbClr val="000000"/>
                </a:solidFill>
              </a:rPr>
              <a:t>A hash of the various configuration parameters for the provisioner.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reclaimPolicy: </a:t>
            </a:r>
            <a:r>
              <a:rPr lang="en" sz="1800" dirty="0">
                <a:solidFill>
                  <a:srgbClr val="000000"/>
                </a:solidFill>
              </a:rPr>
              <a:t>The behaviour for the backing storage when the PVC is deleted.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Retain</a:t>
            </a:r>
            <a:r>
              <a:rPr lang="en" sz="1600" dirty="0"/>
              <a:t> - manual clean-up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r>
              <a:rPr lang="en" sz="1600" dirty="0"/>
              <a:t> - storage asset deleted by provider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092" name="Google Shape;1092;p149"/>
          <p:cNvSpPr txBox="1">
            <a:spLocks noGrp="1"/>
          </p:cNvSpPr>
          <p:nvPr>
            <p:ph type="body" idx="2"/>
          </p:nvPr>
        </p:nvSpPr>
        <p:spPr>
          <a:xfrm>
            <a:off x="5089200" y="1200150"/>
            <a:ext cx="35976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storage.k8s.io/v1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standard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provisioner: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kubernetes.io/gce-pd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parameters: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pd-standard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zones: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us-central1-a, us-central1-b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reclaimPolicy: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StorageClasses</a:t>
            </a:r>
            <a:endParaRPr/>
          </a:p>
        </p:txBody>
      </p:sp>
      <p:sp>
        <p:nvSpPr>
          <p:cNvPr id="1098" name="Google Shape;1098;p150"/>
          <p:cNvSpPr txBox="1"/>
          <p:nvPr/>
        </p:nvSpPr>
        <p:spPr>
          <a:xfrm>
            <a:off x="1490950" y="1490850"/>
            <a:ext cx="3048900" cy="29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AWSElasticBlockStore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AzureFile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CephFS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Cinder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FlexVolume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Flocker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GCEPersistentDisk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Glusterfs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099" name="Google Shape;1099;p150"/>
          <p:cNvSpPr txBox="1"/>
          <p:nvPr/>
        </p:nvSpPr>
        <p:spPr>
          <a:xfrm>
            <a:off x="4923225" y="1490850"/>
            <a:ext cx="2955900" cy="29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iSCSI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PhotonPersistentDisk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Quobyte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NFS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RBD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VsphereVolume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PortworxVolume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ScaleIO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StorageOS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Local</a:t>
            </a:r>
            <a:endParaRPr sz="1800"/>
          </a:p>
        </p:txBody>
      </p:sp>
      <p:sp>
        <p:nvSpPr>
          <p:cNvPr id="1100" name="Google Shape;1100;p150"/>
          <p:cNvSpPr/>
          <p:nvPr/>
        </p:nvSpPr>
        <p:spPr>
          <a:xfrm>
            <a:off x="1639800" y="4624550"/>
            <a:ext cx="268500" cy="261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101" name="Google Shape;1101;p150"/>
          <p:cNvSpPr txBox="1"/>
          <p:nvPr/>
        </p:nvSpPr>
        <p:spPr>
          <a:xfrm>
            <a:off x="1908300" y="4561250"/>
            <a:ext cx="17220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Provisioner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06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Atomic unit</a:t>
            </a:r>
            <a:r>
              <a:rPr lang="en"/>
              <a:t> or smallest “</a:t>
            </a:r>
            <a:r>
              <a:rPr lang="en" i="1"/>
              <a:t>unit of work</a:t>
            </a:r>
            <a:r>
              <a:rPr lang="en"/>
              <a:t>”of Kubernetes.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Pods are </a:t>
            </a:r>
            <a:r>
              <a:rPr lang="en" b="1"/>
              <a:t>one or MORE containers</a:t>
            </a:r>
            <a:r>
              <a:rPr lang="en"/>
              <a:t> that share volumes, a network namespace, and are a part of a </a:t>
            </a:r>
            <a:r>
              <a:rPr lang="en" b="1"/>
              <a:t>single context</a:t>
            </a:r>
            <a:r>
              <a:rPr lang="en"/>
              <a:t>.</a:t>
            </a:r>
            <a:endParaRPr b="1"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5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1114" name="Google Shape;1114;p152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115" name="Google Shape;1115;p152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ConfigMap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Secret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121" name="Google Shape;1121;p1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has an integrated pattern for decoupling configuration from application or container.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pattern makes use of two Kubernetes components: </a:t>
            </a:r>
            <a:r>
              <a:rPr lang="en" b="1">
                <a:solidFill>
                  <a:srgbClr val="000000"/>
                </a:solidFill>
              </a:rPr>
              <a:t>ConfigMaps</a:t>
            </a:r>
            <a:r>
              <a:rPr lang="en"/>
              <a:t> and </a:t>
            </a:r>
            <a:r>
              <a:rPr lang="en" b="1">
                <a:solidFill>
                  <a:srgbClr val="000000"/>
                </a:solidFill>
              </a:rPr>
              <a:t>Secrets.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</a:t>
            </a:r>
            <a:endParaRPr/>
          </a:p>
        </p:txBody>
      </p:sp>
      <p:sp>
        <p:nvSpPr>
          <p:cNvPr id="1127" name="Google Shape;1127;p1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Externalized data stored within kubernetes.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referenced through several different means: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environment variable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 command line argument (via env var)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injected as a file into a volume mount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created from a manifest, literals, directories, or files directly.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 </a:t>
            </a:r>
            <a:endParaRPr/>
          </a:p>
        </p:txBody>
      </p:sp>
      <p:sp>
        <p:nvSpPr>
          <p:cNvPr id="1133" name="Google Shape;1133;p1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 </a:t>
            </a:r>
            <a:r>
              <a:rPr lang="en" sz="1800" dirty="0">
                <a:solidFill>
                  <a:srgbClr val="000000"/>
                </a:solidFill>
              </a:rPr>
              <a:t>Contains key-value pairs of ConfigMap contents.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134" name="Google Shape;1134;p155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content: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|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Look at this,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its multiline!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56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156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156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156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44" name="Google Shape;1144;p156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57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157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157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157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54" name="Google Shape;1154;p157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157"/>
          <p:cNvSpPr/>
          <p:nvPr/>
        </p:nvSpPr>
        <p:spPr>
          <a:xfrm>
            <a:off x="3541725" y="2198875"/>
            <a:ext cx="47769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158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158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158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158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65" name="Google Shape;1165;p158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158"/>
          <p:cNvSpPr/>
          <p:nvPr/>
        </p:nvSpPr>
        <p:spPr>
          <a:xfrm>
            <a:off x="6339950" y="3413000"/>
            <a:ext cx="12948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159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159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159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159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76" name="Google Shape;1176;p159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59"/>
          <p:cNvSpPr/>
          <p:nvPr/>
        </p:nvSpPr>
        <p:spPr>
          <a:xfrm>
            <a:off x="3541725" y="4581175"/>
            <a:ext cx="31977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</a:t>
            </a:r>
            <a:endParaRPr/>
          </a:p>
        </p:txBody>
      </p:sp>
      <p:sp>
        <p:nvSpPr>
          <p:cNvPr id="1183" name="Google Shape;1183;p1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Functionally identical to a </a:t>
            </a:r>
            <a:r>
              <a:rPr lang="en" sz="2400">
                <a:solidFill>
                  <a:srgbClr val="000000"/>
                </a:solidFill>
              </a:rPr>
              <a:t>ConfigMap.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Stored as </a:t>
            </a:r>
            <a:r>
              <a:rPr lang="en" sz="2400" b="1"/>
              <a:t>base64 encoded content.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Encrypted at rest within etcd (</a:t>
            </a:r>
            <a:r>
              <a:rPr lang="en" sz="2400" b="1"/>
              <a:t>if configured!</a:t>
            </a:r>
            <a:r>
              <a:rPr lang="en" sz="2400"/>
              <a:t>).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Ideal for username/passwords, certificates or other sensitive information that should not be stored in a container.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Can be created from a manifest, literals, directories, or from files directly.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</a:t>
            </a:r>
            <a:endParaRPr/>
          </a:p>
        </p:txBody>
      </p:sp>
      <p:sp>
        <p:nvSpPr>
          <p:cNvPr id="1189" name="Google Shape;1189;p1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816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800" dirty="0"/>
              <a:t>There are three different types of secrets within Kubernetes: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docker-registry </a:t>
            </a:r>
            <a:r>
              <a:rPr lang="en" sz="1800" dirty="0"/>
              <a:t>- credentials used to authenticate to a container registry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generic/Opaque </a:t>
            </a:r>
            <a:r>
              <a:rPr lang="en" sz="1800" dirty="0"/>
              <a:t>- literal values from different sources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tls</a:t>
            </a:r>
            <a:r>
              <a:rPr lang="en" sz="1800" dirty="0"/>
              <a:t> - a certificate based secret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 </a:t>
            </a:r>
            <a:r>
              <a:rPr lang="en" sz="1800" dirty="0">
                <a:solidFill>
                  <a:srgbClr val="000000"/>
                </a:solidFill>
              </a:rPr>
              <a:t>Contains key-value pairs of base64 encoded content.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190" name="Google Shape;1190;p161"/>
          <p:cNvSpPr txBox="1">
            <a:spLocks noGrp="1"/>
          </p:cNvSpPr>
          <p:nvPr>
            <p:ph type="body" idx="2"/>
          </p:nvPr>
        </p:nvSpPr>
        <p:spPr>
          <a:xfrm>
            <a:off x="5456075" y="1200150"/>
            <a:ext cx="3230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690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They are </a:t>
            </a:r>
            <a:endParaRPr sz="4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also </a:t>
            </a:r>
            <a:endParaRPr sz="4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/>
              <a:t>Ephemeral!</a:t>
            </a:r>
            <a:endParaRPr sz="1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62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162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162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162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00" name="Google Shape;1200;p162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63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163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163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163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10" name="Google Shape;1210;p163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163"/>
          <p:cNvSpPr/>
          <p:nvPr/>
        </p:nvSpPr>
        <p:spPr>
          <a:xfrm>
            <a:off x="3972425" y="2119475"/>
            <a:ext cx="2755500" cy="399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64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18" name="Google Shape;1218;p164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19" name="Google Shape;1219;p164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164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21" name="Google Shape;1221;p164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22" name="Google Shape;1222;p164"/>
          <p:cNvSpPr/>
          <p:nvPr/>
        </p:nvSpPr>
        <p:spPr>
          <a:xfrm>
            <a:off x="7083800" y="3501725"/>
            <a:ext cx="1530300" cy="283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65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165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165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165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32" name="Google Shape;1232;p165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165"/>
          <p:cNvSpPr/>
          <p:nvPr/>
        </p:nvSpPr>
        <p:spPr>
          <a:xfrm>
            <a:off x="3846150" y="4580925"/>
            <a:ext cx="4434900" cy="3462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as Environment Variable</a:t>
            </a:r>
            <a:endParaRPr/>
          </a:p>
        </p:txBody>
      </p:sp>
      <p:sp>
        <p:nvSpPr>
          <p:cNvPr id="1239" name="Google Shape;1239;p1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cm-env-example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[“printenv CITY”]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configMapKeyRef: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16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secret-env-example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[“printenv USERNAME”]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secretKeyRef: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in a Command</a:t>
            </a:r>
            <a:endParaRPr/>
          </a:p>
        </p:txBody>
      </p:sp>
      <p:sp>
        <p:nvSpPr>
          <p:cNvPr id="1246" name="Google Shape;1246;p1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cm-cmd-example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[“echo Hello ${CITY}!”]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configMapKeyRef: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16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secret-cmd-example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[“echo Hello ${USERNAME}!”]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secretKeyRef: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as a Volume</a:t>
            </a:r>
            <a:endParaRPr/>
          </a:p>
        </p:txBody>
      </p:sp>
      <p:sp>
        <p:nvSpPr>
          <p:cNvPr id="1253" name="Google Shape;1253;p1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cm-vol-example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[“cat /myconfig/city”]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volumeMounts: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mountPath: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/myconfig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volumes: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config-volume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manifest-example</a:t>
            </a:r>
            <a:endParaRPr sz="12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68"/>
          <p:cNvSpPr txBox="1">
            <a:spLocks noGrp="1"/>
          </p:cNvSpPr>
          <p:nvPr>
            <p:ph type="body" idx="2"/>
          </p:nvPr>
        </p:nvSpPr>
        <p:spPr>
          <a:xfrm>
            <a:off x="4692275" y="1200150"/>
            <a:ext cx="3994500" cy="3725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secret-vol-example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[“cat /mysecret/username”]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volumeMounts: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mountPath: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/mysecret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volumes: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secret-volume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manifest-example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7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go From Here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SIGs</a:t>
            </a:r>
            <a:endParaRPr/>
          </a:p>
        </p:txBody>
      </p:sp>
      <p:sp>
        <p:nvSpPr>
          <p:cNvPr id="1277" name="Google Shape;1277;p1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Kubernetes components and features are broken down into smaller self-managed communities known as </a:t>
            </a:r>
            <a:r>
              <a:rPr lang="en" b="1"/>
              <a:t>Special Interest Groups</a:t>
            </a:r>
            <a:r>
              <a:rPr lang="en"/>
              <a:t> (</a:t>
            </a:r>
            <a:r>
              <a:rPr lang="en" b="1"/>
              <a:t>SIG</a:t>
            </a:r>
            <a:r>
              <a:rPr lang="en"/>
              <a:t>).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Hold weekly public recorded meetings and have their own mailing lists and slack channels.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 List</a:t>
            </a:r>
            <a:endParaRPr/>
          </a:p>
        </p:txBody>
      </p:sp>
      <p:sp>
        <p:nvSpPr>
          <p:cNvPr id="1283" name="Google Shape;1283;p173"/>
          <p:cNvSpPr txBox="1"/>
          <p:nvPr/>
        </p:nvSpPr>
        <p:spPr>
          <a:xfrm>
            <a:off x="1068925" y="4727575"/>
            <a:ext cx="4584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https://github.com/kubernetes/community/blob/master/sig-list.md</a:t>
            </a:r>
            <a:endParaRPr sz="1200"/>
          </a:p>
        </p:txBody>
      </p:sp>
      <p:sp>
        <p:nvSpPr>
          <p:cNvPr id="1284" name="Google Shape;1284;p173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5/21/2018</a:t>
            </a:r>
            <a:endParaRPr sz="1200"/>
          </a:p>
        </p:txBody>
      </p:sp>
      <p:pic>
        <p:nvPicPr>
          <p:cNvPr id="1285" name="Google Shape;1285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88" y="753150"/>
            <a:ext cx="7507623" cy="38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l="2879" t="2555" r="2709" b="3476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sp>
        <p:nvSpPr>
          <p:cNvPr id="180" name="Google Shape;180;p27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Groups</a:t>
            </a:r>
            <a:endParaRPr/>
          </a:p>
        </p:txBody>
      </p:sp>
      <p:sp>
        <p:nvSpPr>
          <p:cNvPr id="1291" name="Google Shape;1291;p1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Similar to SIGs, but are topic focused, time-bounded, or act as a focal point for cross-sig coordination.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Hold scheduled publicly recorded meetings in addition to having their own mailing lists and slack channels.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 List</a:t>
            </a:r>
            <a:endParaRPr/>
          </a:p>
        </p:txBody>
      </p:sp>
      <p:sp>
        <p:nvSpPr>
          <p:cNvPr id="1297" name="Google Shape;1297;p175"/>
          <p:cNvSpPr txBox="1"/>
          <p:nvPr/>
        </p:nvSpPr>
        <p:spPr>
          <a:xfrm>
            <a:off x="1068925" y="4727575"/>
            <a:ext cx="4584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https://github.com/kubernetes/community/blob/master/sig-list.md</a:t>
            </a:r>
            <a:endParaRPr sz="1200"/>
          </a:p>
        </p:txBody>
      </p:sp>
      <p:pic>
        <p:nvPicPr>
          <p:cNvPr id="1298" name="Google Shape;1298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1853"/>
            <a:ext cx="8839199" cy="237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75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6/21/2018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</a:t>
            </a:r>
            <a:endParaRPr/>
          </a:p>
        </p:txBody>
      </p:sp>
      <p:sp>
        <p:nvSpPr>
          <p:cNvPr id="1305" name="Google Shape;1305;p1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Kubernetes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slack.k8s.io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40,000+ users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160+ public channels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6" name="Google Shape;1306;p17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CNCF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slack.cncf.io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3,500+ users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70+ public channels</a:t>
            </a:r>
            <a:endParaRPr sz="2400"/>
          </a:p>
        </p:txBody>
      </p:sp>
      <p:pic>
        <p:nvPicPr>
          <p:cNvPr id="1307" name="Google Shape;1307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49" y="2417599"/>
            <a:ext cx="819401" cy="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25" y="2417600"/>
            <a:ext cx="819401" cy="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76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7/12/2018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Meetups</a:t>
            </a:r>
            <a:endParaRPr/>
          </a:p>
        </p:txBody>
      </p:sp>
      <p:sp>
        <p:nvSpPr>
          <p:cNvPr id="1315" name="Google Shape;1315;p1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Kubernetes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meetup.com/topics/kubernetes/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570+ groups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200,000+ members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6" name="Google Shape;1316;p17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CNCF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meetups.cncf.io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145+ groups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73,000+ members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30+ countries</a:t>
            </a:r>
            <a:endParaRPr sz="2400"/>
          </a:p>
        </p:txBody>
      </p:sp>
      <p:pic>
        <p:nvPicPr>
          <p:cNvPr id="1317" name="Google Shape;1317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49" y="2417599"/>
            <a:ext cx="819401" cy="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25" y="2417600"/>
            <a:ext cx="819401" cy="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77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7/12/2018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Conventions</a:t>
            </a:r>
            <a:endParaRPr/>
          </a:p>
        </p:txBody>
      </p:sp>
      <p:pic>
        <p:nvPicPr>
          <p:cNvPr id="1325" name="Google Shape;1325;p178"/>
          <p:cNvPicPr preferRelativeResize="0"/>
          <p:nvPr/>
        </p:nvPicPr>
        <p:blipFill rotWithShape="1">
          <a:blip r:embed="rId3">
            <a:alphaModFix/>
          </a:blip>
          <a:srcRect b="11956"/>
          <a:stretch/>
        </p:blipFill>
        <p:spPr>
          <a:xfrm>
            <a:off x="2116900" y="1313800"/>
            <a:ext cx="4910198" cy="18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78"/>
          <p:cNvSpPr txBox="1"/>
          <p:nvPr/>
        </p:nvSpPr>
        <p:spPr>
          <a:xfrm>
            <a:off x="5962300" y="3120750"/>
            <a:ext cx="25800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Europe: 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May 21 – 23, 2010</a:t>
            </a:r>
            <a:br>
              <a:rPr lang="en" sz="1800"/>
            </a:br>
            <a:r>
              <a:rPr lang="en" sz="1800"/>
              <a:t>Barcelona, Spain</a:t>
            </a:r>
            <a:endParaRPr sz="1800"/>
          </a:p>
        </p:txBody>
      </p:sp>
      <p:sp>
        <p:nvSpPr>
          <p:cNvPr id="1327" name="Google Shape;1327;p178"/>
          <p:cNvSpPr txBox="1"/>
          <p:nvPr/>
        </p:nvSpPr>
        <p:spPr>
          <a:xfrm>
            <a:off x="691600" y="3120750"/>
            <a:ext cx="25800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China: 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November 14-15, 2018</a:t>
            </a:r>
            <a:br>
              <a:rPr lang="en" sz="1800"/>
            </a:br>
            <a:r>
              <a:rPr lang="en" sz="1800"/>
              <a:t>Shanghai, China</a:t>
            </a:r>
            <a:endParaRPr sz="1800"/>
          </a:p>
        </p:txBody>
      </p:sp>
      <p:sp>
        <p:nvSpPr>
          <p:cNvPr id="1328" name="Google Shape;1328;p178"/>
          <p:cNvSpPr txBox="1"/>
          <p:nvPr/>
        </p:nvSpPr>
        <p:spPr>
          <a:xfrm>
            <a:off x="3271600" y="3692275"/>
            <a:ext cx="26907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North America:</a:t>
            </a:r>
            <a:r>
              <a:rPr lang="en" sz="1800"/>
              <a:t> </a:t>
            </a:r>
            <a:br>
              <a:rPr lang="en" sz="1800"/>
            </a:br>
            <a:r>
              <a:rPr lang="en" sz="1800"/>
              <a:t>December 11 - 13, 2018</a:t>
            </a:r>
            <a:br>
              <a:rPr lang="en" sz="1800"/>
            </a:br>
            <a:r>
              <a:rPr lang="en" sz="1800"/>
              <a:t>Seattle, WA</a:t>
            </a:r>
            <a:endParaRPr sz="1800"/>
          </a:p>
        </p:txBody>
      </p:sp>
      <p:sp>
        <p:nvSpPr>
          <p:cNvPr id="1329" name="Google Shape;1329;p178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6/21/2018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Communities</a:t>
            </a:r>
            <a:endParaRPr/>
          </a:p>
        </p:txBody>
      </p:sp>
      <p:sp>
        <p:nvSpPr>
          <p:cNvPr id="1335" name="Google Shape;1335;p1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Official Forum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3"/>
              </a:rPr>
              <a:t>https://discuss.kubernetes.io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Subreddit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4"/>
              </a:rPr>
              <a:t>https://reddit.com/r/kubernetes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StackOverflow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5"/>
              </a:rPr>
              <a:t>https://stackoverflow.com/questions/tagged/kubernetes</a:t>
            </a:r>
            <a:endParaRPr sz="2400"/>
          </a:p>
        </p:txBody>
      </p:sp>
      <p:pic>
        <p:nvPicPr>
          <p:cNvPr id="1336" name="Google Shape;1336;p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951" y="2019937"/>
            <a:ext cx="781725" cy="1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025" y="1902900"/>
            <a:ext cx="1337700" cy="1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343" name="Google Shape;1343;p1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Free Kubernetes Courses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https://www.edx.org/</a:t>
            </a:r>
            <a:r>
              <a:rPr lang="en" sz="1200"/>
              <a:t> 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Interactive Kubernetes Tutorials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https://www.katacoda.com/courses/kubernetes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Learn Kubernetes the Hard Way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https://github.com/kelseyhightower/kubernetes-the-hard-way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Official Kubernetes Youtube Channel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https://www.youtube.com/c/KubernetesCommunity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Official CNCF Youtube Channel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https://www.youtube.com/c/cloudnativefdn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Track to becoming a CKA/CKAD (Certified Kubernetes Administrator/Application Developer)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https://www.cncf.io/certification/expert/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Awesome Kubernetes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9"/>
              </a:rPr>
              <a:t>https://www.gitbook.com/book/ramitsurana/awesome-kubernetes/details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pic>
        <p:nvPicPr>
          <p:cNvPr id="1344" name="Google Shape;1344;p1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99925" y="1586100"/>
            <a:ext cx="2748324" cy="13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8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l="2879" t="2555" r="2709" b="3476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457200" y="3753925"/>
            <a:ext cx="59469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 b="1"/>
              <a:t>NOT Ephemeral!</a:t>
            </a:r>
            <a:endParaRPr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knowledge </a:t>
            </a:r>
            <a:r>
              <a:rPr lang="en-US" dirty="0" smtClean="0"/>
              <a:t>of a Container Technology (Docker) – Nice to have.</a:t>
            </a:r>
          </a:p>
          <a:p>
            <a:r>
              <a:rPr lang="en-US" dirty="0" smtClean="0"/>
              <a:t>Willing to learn something new.</a:t>
            </a:r>
          </a:p>
          <a:p>
            <a:r>
              <a:rPr lang="en-US" dirty="0" smtClean="0"/>
              <a:t>Collaborate with comments, if you have any.</a:t>
            </a:r>
          </a:p>
          <a:p>
            <a:r>
              <a:rPr lang="en-US" dirty="0" smtClean="0"/>
              <a:t>No fear to ask questions.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3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88" y="0"/>
            <a:ext cx="824823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05" name="Google Shape;205;p31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Plane Components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Plane Components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1"/>
          </p:nvPr>
        </p:nvSpPr>
        <p:spPr>
          <a:xfrm>
            <a:off x="457200" y="1532100"/>
            <a:ext cx="5673000" cy="3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kube-apiserver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etcd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kube-controller-manager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kube-scheduler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r="58101" b="11402"/>
          <a:stretch/>
        </p:blipFill>
        <p:spPr>
          <a:xfrm>
            <a:off x="6130200" y="1200150"/>
            <a:ext cx="2556597" cy="38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kube-apiserver</a:t>
            </a: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Provides a forward facing REST interface into the kubernetes control plane and datastore. 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clients and other applications interact with kubernetes </a:t>
            </a:r>
            <a:r>
              <a:rPr lang="en" sz="2400" b="1"/>
              <a:t>strictly</a:t>
            </a:r>
            <a:r>
              <a:rPr lang="en" sz="2400"/>
              <a:t> through the API Server.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Acts as the gatekeeper to the cluster by handling authentication and authorization, request validation, mutation, and admission control in addition to being the front-end to the backing datastore.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etcd</a:t>
            </a: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etcd acts as the cluster datastore.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Purpose in relation to Kubernetes is to provide a strong, consistent and highly available key-value store for persisting cluster state.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Stores objects and config information. </a:t>
            </a:r>
            <a:endParaRPr sz="2400"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675" y="3509525"/>
            <a:ext cx="2621400" cy="9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etcd</a:t>
            </a:r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4455043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Uses </a:t>
            </a:r>
            <a:r>
              <a:rPr lang="en" sz="2400" i="1" dirty="0"/>
              <a:t>“Raft Consensus” </a:t>
            </a:r>
            <a:r>
              <a:rPr lang="en" sz="2400" dirty="0"/>
              <a:t>among a quorum of systems to create a fault-tolerant consistent </a:t>
            </a:r>
            <a:r>
              <a:rPr lang="en" sz="2400" i="1" dirty="0"/>
              <a:t>“view”</a:t>
            </a:r>
            <a:r>
              <a:rPr lang="en" sz="2400" dirty="0"/>
              <a:t> of the cluster.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" sz="2400" u="sng" dirty="0">
                <a:solidFill>
                  <a:srgbClr val="185DA2"/>
                </a:solidFill>
                <a:hlinkClick r:id="rId3"/>
              </a:rPr>
              <a:t>raft.github.io</a:t>
            </a:r>
            <a:r>
              <a:rPr lang="en" sz="2400" u="sng" dirty="0" smtClean="0">
                <a:solidFill>
                  <a:schemeClr val="hlink"/>
                </a:solidFill>
                <a:hlinkClick r:id="rId3"/>
              </a:rPr>
              <a:t>/</a:t>
            </a:r>
            <a:endParaRPr lang="en" sz="2400" u="sng" dirty="0" smtClean="0">
              <a:solidFill>
                <a:schemeClr val="hlink"/>
              </a:solidFill>
            </a:endParaRPr>
          </a:p>
          <a:p>
            <a:pPr marL="0" lvl="0" indent="0">
              <a:buNone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https://www.brianstorti.com/raft/</a:t>
            </a:r>
            <a:endParaRPr sz="24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325" y="1584595"/>
            <a:ext cx="3957474" cy="29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7376075" y="4541400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hlinkClick r:id="rId6"/>
              </a:rPr>
              <a:t>Image Source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kube-controller-manager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Serves as the primary daemon that manages all core component control loops. 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Monitors the cluster state via the apiserver and </a:t>
            </a:r>
            <a:r>
              <a:rPr lang="en" b="1" dirty="0"/>
              <a:t>steers the cluster towards the desired state</a:t>
            </a:r>
            <a:r>
              <a:rPr lang="en" dirty="0"/>
              <a:t>.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List of core controllers: </a:t>
            </a:r>
            <a:r>
              <a:rPr lang="en" sz="1200" u="sng" dirty="0">
                <a:solidFill>
                  <a:schemeClr val="hlink"/>
                </a:solidFill>
                <a:hlinkClick r:id="rId3"/>
              </a:rPr>
              <a:t>https://github.com/kubernetes/kubernetes/blob/master/cmd/kube-controller-manager/app/controllermanager.go#L332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kube-scheduler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Verbose policy-rich engine that evaluates workload requirements and attempts to place it on a matching resource.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Default scheduler uses bin packing.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Workload Requirements can include: general hardware requirements, affinity/anti-affinity, labels, and other various custom resource requirements.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51" name="Google Shape;251;p38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Components</a:t>
            </a:r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800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kubelet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kube-proxy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Container Runtime Engine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350" y="1514887"/>
            <a:ext cx="2383451" cy="30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Original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Version</a:t>
            </a:r>
            <a:r>
              <a:rPr lang="en-US" sz="2400" dirty="0" smtClean="0"/>
              <a:t> of this presentation and more material: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://github.com/cncf/presentations/tree/master/kubernetes</a:t>
            </a:r>
            <a:endParaRPr lang="en-US" sz="1200" dirty="0"/>
          </a:p>
          <a:p>
            <a:r>
              <a:rPr lang="en-US" sz="2400" dirty="0" smtClean="0"/>
              <a:t>EDX Course – Introduction to Kubernetes: </a:t>
            </a:r>
            <a:r>
              <a:rPr lang="en-US" sz="1200" dirty="0">
                <a:hlinkClick r:id="rId4"/>
              </a:rPr>
              <a:t>https://courses.edx.org/courses/course-v1:LinuxFoundationX+LFS158x+1T2018/course/</a:t>
            </a:r>
            <a:endParaRPr lang="en-US" sz="1200" dirty="0"/>
          </a:p>
          <a:p>
            <a:r>
              <a:rPr lang="en-US" sz="2400" dirty="0" smtClean="0"/>
              <a:t>And </a:t>
            </a:r>
            <a:r>
              <a:rPr lang="en-US" sz="2400" b="1" dirty="0" smtClean="0"/>
              <a:t>THE BEST</a:t>
            </a:r>
            <a:r>
              <a:rPr lang="en-US" sz="2400" dirty="0" smtClean="0"/>
              <a:t> resource about Kubernetes: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123" y="3214772"/>
            <a:ext cx="1473754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kubelet</a:t>
            </a:r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18967" cy="2432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000" dirty="0"/>
              <a:t>Acts as the node agent responsible for managing the lifecycle of every pod on its host. </a:t>
            </a:r>
            <a:endParaRPr sz="2000" dirty="0"/>
          </a:p>
          <a:p>
            <a:pPr lvl="0" indent="-381000">
              <a:spcBef>
                <a:spcPts val="1000"/>
              </a:spcBef>
              <a:buSzPts val="2400"/>
            </a:pPr>
            <a:r>
              <a:rPr lang="en-US" sz="2000" dirty="0"/>
              <a:t>It receives the Pod definition via various means (primarily, through the API server), and runs the containers associated with the </a:t>
            </a:r>
            <a:r>
              <a:rPr lang="en-US" sz="2000" dirty="0" smtClean="0"/>
              <a:t>Pod.</a:t>
            </a:r>
          </a:p>
          <a:p>
            <a:pPr lvl="0" indent="-381000">
              <a:spcBef>
                <a:spcPts val="1000"/>
              </a:spcBef>
              <a:buSzPts val="2400"/>
            </a:pPr>
            <a:r>
              <a:rPr lang="en-US" sz="2000" dirty="0" smtClean="0"/>
              <a:t>It </a:t>
            </a:r>
            <a:r>
              <a:rPr lang="en-US" sz="2000" dirty="0"/>
              <a:t>also makes sure that the containers which are part of the Pods are healthy at all times.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2050" name="Picture 2" descr="Container Runtime Interf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533" y="3632886"/>
            <a:ext cx="54483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33;p35"/>
          <p:cNvSpPr txBox="1"/>
          <p:nvPr/>
        </p:nvSpPr>
        <p:spPr>
          <a:xfrm>
            <a:off x="7128939" y="4645687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hlinkClick r:id="rId4"/>
              </a:rPr>
              <a:t>Image Source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Runtime Engine</a:t>
            </a:r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container runtime is a CRI (Container Runtime Interface) compatible application that executes and manages containers. 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Containerd (docker)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Cri-o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Rkt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Kata (formerly clear and hyper)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Virtlet (VM CRI compatible runtime)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kube-proxy</a:t>
            </a:r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Manages the network rules on each node.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Performs connection forwarding or load balancing for Kubernetes cluster services.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Available Proxy Modes: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Userspace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iptables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ipvs (beta in 1.9)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38" y="0"/>
            <a:ext cx="7310121" cy="5143502"/>
          </a:xfrm>
          <a:prstGeom prst="rect">
            <a:avLst/>
          </a:prstGeom>
          <a:noFill/>
          <a:ln>
            <a:solidFill>
              <a:srgbClr val="A4D9C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11390" y="2937846"/>
            <a:ext cx="6512096" cy="1634154"/>
          </a:xfrm>
          <a:prstGeom prst="rect">
            <a:avLst/>
          </a:prstGeom>
          <a:solidFill>
            <a:srgbClr val="A4D9C2"/>
          </a:solidFill>
          <a:ln>
            <a:solidFill>
              <a:srgbClr val="238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11390" y="1591200"/>
            <a:ext cx="3900889" cy="1346646"/>
          </a:xfrm>
          <a:prstGeom prst="rect">
            <a:avLst/>
          </a:prstGeom>
          <a:solidFill>
            <a:srgbClr val="A4D9C2"/>
          </a:solidFill>
          <a:ln>
            <a:solidFill>
              <a:srgbClr val="238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50031" y="792000"/>
            <a:ext cx="3242407" cy="799200"/>
          </a:xfrm>
          <a:prstGeom prst="rect">
            <a:avLst/>
          </a:prstGeom>
          <a:solidFill>
            <a:srgbClr val="A4D9C2"/>
          </a:solidFill>
          <a:ln>
            <a:solidFill>
              <a:srgbClr val="238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55" y="171796"/>
            <a:ext cx="7164231" cy="4788215"/>
          </a:xfrm>
          <a:prstGeom prst="rect">
            <a:avLst/>
          </a:prstGeom>
        </p:spPr>
      </p:pic>
      <p:sp>
        <p:nvSpPr>
          <p:cNvPr id="5" name="Google Shape;233;p35"/>
          <p:cNvSpPr txBox="1"/>
          <p:nvPr/>
        </p:nvSpPr>
        <p:spPr>
          <a:xfrm>
            <a:off x="7656670" y="4707808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hlinkClick r:id="rId4"/>
              </a:rPr>
              <a:t>Image Source</a:t>
            </a:r>
            <a:endParaRPr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841140" y="28527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API Server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36998" y="28527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etcd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3222" y="285279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Scheduler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4822" y="285279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8885" y="285279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2605" y="3061857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ocker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Run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9085" y="802359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reate Pod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15822" y="3858080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9581" y="2106546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2819" y="894167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68701" y="1857321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bind pod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9057" y="1611100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watch(new pod)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49661" y="2929275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watch(bound pod)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97751" y="3520419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pod status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05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6" grpId="1" animBg="1"/>
      <p:bldP spid="2" grpId="0" animBg="1"/>
      <p:bldP spid="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87" name="Google Shape;287;p44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453618" cy="857400"/>
          </a:xfrm>
          <a:prstGeom prst="rect">
            <a:avLst/>
          </a:prstGeom>
          <a:ln>
            <a:solidFill>
              <a:srgbClr val="2388DB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cloud-controller-manager</a:t>
            </a:r>
            <a:endParaRPr dirty="0"/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Daemon that provides cloud-provider specific knowledge and integration capability into the core control loop of Kubernetes.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The controllers include Node, Route, Service, and add an additional controller to handle things such as </a:t>
            </a:r>
            <a:r>
              <a:rPr lang="en" sz="2400" b="1" dirty="0"/>
              <a:t>PersistentVolume</a:t>
            </a:r>
            <a:r>
              <a:rPr lang="en" sz="2400" dirty="0"/>
              <a:t> Labels.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DNS</a:t>
            </a:r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Provides Cluster Wide DNS for Kubernetes Services.</a:t>
            </a:r>
            <a:endParaRPr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kube-dns (default 1.10)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CoreDNS (future default)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 Dashboard</a:t>
            </a:r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69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limited, general purpose web front end for the Kubernetes Cluster.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750" y="1346328"/>
            <a:ext cx="4212898" cy="30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Heapster / Metrics API Server</a:t>
            </a:r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Provides metrics for use with other Kubernetes Components.</a:t>
            </a:r>
            <a:endParaRPr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Heapster (being deprecated)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Metrics API (current)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If you want to try</a:t>
            </a:r>
            <a:endParaRPr dirty="0"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Requirements:</a:t>
            </a:r>
            <a:endParaRPr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Minikube:</a:t>
            </a:r>
            <a:br>
              <a:rPr lang="en" sz="2400" b="1" dirty="0"/>
            </a:br>
            <a:r>
              <a:rPr lang="en" sz="2400" dirty="0"/>
              <a:t> </a:t>
            </a:r>
            <a:r>
              <a:rPr lang="en" sz="2400" u="sng" dirty="0">
                <a:solidFill>
                  <a:schemeClr val="hlink"/>
                </a:solidFill>
                <a:hlinkClick r:id="rId3"/>
              </a:rPr>
              <a:t>https://github.com/kubernetes/minikube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Virtualbox*: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u="sng" dirty="0">
                <a:solidFill>
                  <a:schemeClr val="hlink"/>
                </a:solidFill>
                <a:hlinkClick r:id="rId4"/>
              </a:rPr>
              <a:t>https://www.virtualbox.org/wiki/Downloads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kubectl:</a:t>
            </a:r>
            <a:br>
              <a:rPr lang="en" sz="2400" b="1" dirty="0"/>
            </a:br>
            <a:r>
              <a:rPr lang="en" sz="2400" u="sng" dirty="0">
                <a:solidFill>
                  <a:schemeClr val="hlink"/>
                </a:solidFill>
                <a:hlinkClick r:id="rId5"/>
              </a:rPr>
              <a:t>https://kubernetes.io/docs/tasks/tools/install-kubectl/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k8s-intro-tutorials repo:</a:t>
            </a:r>
            <a:br>
              <a:rPr lang="en" sz="2400" b="1" dirty="0"/>
            </a:br>
            <a:r>
              <a:rPr lang="en" sz="2400" u="sng" dirty="0">
                <a:solidFill>
                  <a:schemeClr val="hlink"/>
                </a:solidFill>
                <a:hlinkClick r:id="rId6"/>
              </a:rPr>
              <a:t>https://github.com/mrbobbytables/k8s-intro-tutorials</a:t>
            </a:r>
            <a:endParaRPr sz="2400" dirty="0"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8799" y="1435626"/>
            <a:ext cx="1214775" cy="127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318" name="Google Shape;318;p49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Networking</a:t>
            </a:r>
            <a:endParaRPr/>
          </a:p>
        </p:txBody>
      </p:sp>
      <p:sp>
        <p:nvSpPr>
          <p:cNvPr id="324" name="Google Shape;324;p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Pod Network</a:t>
            </a:r>
            <a:endParaRPr b="1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Cluster-wide network used for pod-to-pod communication managed by a CNI (Container Network Interface) plugin.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Service Network</a:t>
            </a:r>
            <a:endParaRPr b="1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Cluster-wide range of </a:t>
            </a:r>
            <a:r>
              <a:rPr lang="en" b="1" dirty="0"/>
              <a:t>Virtual IPs</a:t>
            </a:r>
            <a:r>
              <a:rPr lang="en" dirty="0"/>
              <a:t> managed by </a:t>
            </a:r>
            <a:r>
              <a:rPr lang="en" b="1" dirty="0"/>
              <a:t>kube-proxy</a:t>
            </a:r>
            <a:r>
              <a:rPr lang="en" dirty="0"/>
              <a:t> for service discovery</a:t>
            </a:r>
            <a:r>
              <a:rPr lang="en" dirty="0" smtClean="0"/>
              <a:t>.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-333376" y="4618073"/>
            <a:ext cx="7515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1" indent="0">
              <a:buNone/>
            </a:pPr>
            <a:r>
              <a:rPr lang="en-US" dirty="0">
                <a:solidFill>
                  <a:srgbClr val="185DA2"/>
                </a:solidFill>
                <a:hlinkClick r:id="rId3"/>
              </a:rPr>
              <a:t>https://kubernetes.io/docs/concepts/cluster-administration/networking/</a:t>
            </a:r>
            <a:endParaRPr lang="en-US" dirty="0">
              <a:solidFill>
                <a:srgbClr val="185DA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Network Interface (CNI)</a:t>
            </a:r>
            <a:endParaRPr/>
          </a:p>
        </p:txBody>
      </p:sp>
      <p:sp>
        <p:nvSpPr>
          <p:cNvPr id="330" name="Google Shape;330;p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 networking within Kubernetes is plumbed via the Container Network Interface (CNI).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Functions as an interface between the container runtime and a </a:t>
            </a:r>
            <a:r>
              <a:rPr lang="en" sz="2400" b="1"/>
              <a:t>network implementation</a:t>
            </a:r>
            <a:r>
              <a:rPr lang="en" sz="2400"/>
              <a:t> </a:t>
            </a:r>
            <a:r>
              <a:rPr lang="en" sz="2400" b="1"/>
              <a:t>plugin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CNCF Project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a simple JSON Schema.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975" y="3037650"/>
            <a:ext cx="1331276" cy="188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250" y="1376725"/>
            <a:ext cx="7263350" cy="33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CNI Overview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CNI Overview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 rotWithShape="1">
          <a:blip r:embed="rId3">
            <a:alphaModFix/>
          </a:blip>
          <a:srcRect l="2104" t="3586"/>
          <a:stretch/>
        </p:blipFill>
        <p:spPr>
          <a:xfrm>
            <a:off x="0" y="115625"/>
            <a:ext cx="8336603" cy="49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CNI Plugins</a:t>
            </a:r>
            <a:endParaRPr/>
          </a:p>
        </p:txBody>
      </p:sp>
      <p:sp>
        <p:nvSpPr>
          <p:cNvPr id="349" name="Google Shape;349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Amazon ECS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Calico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Cillium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Contiv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Contrail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Flannel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5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kube-router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Multus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OpenVSwitch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Romana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Weave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165" y="2329950"/>
            <a:ext cx="710850" cy="6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875" y="3132950"/>
            <a:ext cx="683425" cy="6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4"/>
          <p:cNvPicPr preferRelativeResize="0"/>
          <p:nvPr/>
        </p:nvPicPr>
        <p:blipFill rotWithShape="1">
          <a:blip r:embed="rId5">
            <a:alphaModFix/>
          </a:blip>
          <a:srcRect r="80988"/>
          <a:stretch/>
        </p:blipFill>
        <p:spPr>
          <a:xfrm>
            <a:off x="3470512" y="4187375"/>
            <a:ext cx="320150" cy="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091" y="4187400"/>
            <a:ext cx="787866" cy="51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7763" y="4088663"/>
            <a:ext cx="710850" cy="7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5675" y="2333111"/>
            <a:ext cx="683425" cy="67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650" y="4135356"/>
            <a:ext cx="573750" cy="6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7753" y="1590359"/>
            <a:ext cx="710825" cy="6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4"/>
          <p:cNvPicPr preferRelativeResize="0"/>
          <p:nvPr/>
        </p:nvPicPr>
        <p:blipFill rotWithShape="1">
          <a:blip r:embed="rId11">
            <a:alphaModFix/>
          </a:blip>
          <a:srcRect r="61492"/>
          <a:stretch/>
        </p:blipFill>
        <p:spPr>
          <a:xfrm>
            <a:off x="7574567" y="3201663"/>
            <a:ext cx="745651" cy="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39413" y="4050175"/>
            <a:ext cx="787875" cy="7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 rotWithShape="1">
          <a:blip r:embed="rId13">
            <a:alphaModFix/>
          </a:blip>
          <a:srcRect t="26932" r="75362" b="25392"/>
          <a:stretch/>
        </p:blipFill>
        <p:spPr>
          <a:xfrm>
            <a:off x="1986613" y="4154338"/>
            <a:ext cx="745650" cy="57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 rotWithShape="1">
          <a:blip r:embed="rId14">
            <a:alphaModFix/>
          </a:blip>
          <a:srcRect l="23175" t="15160" r="22791" b="11315"/>
          <a:stretch/>
        </p:blipFill>
        <p:spPr>
          <a:xfrm>
            <a:off x="3133050" y="1551088"/>
            <a:ext cx="995076" cy="7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Networking Rules</a:t>
            </a:r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containers within a pod can communicate with each other unimpeded.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Pods can communicate with all other Pods without NAT.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nodes can communicate with all Pods (and vice-versa) without NAT.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The IP that a Pod sees itself as is the same IP that others see it as.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Fundamentals Applied </a:t>
            </a:r>
            <a:endParaRPr/>
          </a:p>
        </p:txBody>
      </p:sp>
      <p:sp>
        <p:nvSpPr>
          <p:cNvPr id="374" name="Google Shape;374;p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Container-to-Container</a:t>
            </a:r>
            <a:endParaRPr b="1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Containers within a pod exist within the </a:t>
            </a:r>
            <a:r>
              <a:rPr lang="en" sz="2400" b="1"/>
              <a:t>same network namespace</a:t>
            </a:r>
            <a:r>
              <a:rPr lang="en" sz="2400"/>
              <a:t> and share an IP.</a:t>
            </a:r>
            <a:endParaRPr sz="2400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Enables intrapod communication over </a:t>
            </a:r>
            <a:r>
              <a:rPr lang="en" sz="2400" i="1"/>
              <a:t>localhost</a:t>
            </a:r>
            <a:r>
              <a:rPr lang="en" sz="2400"/>
              <a:t>. 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Pod-to-Pod</a:t>
            </a:r>
            <a:endParaRPr b="1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Allocated </a:t>
            </a:r>
            <a:r>
              <a:rPr lang="en" sz="2400" b="1"/>
              <a:t>cluster unique IP</a:t>
            </a:r>
            <a:r>
              <a:rPr lang="en" sz="2400"/>
              <a:t> for the duration of its </a:t>
            </a:r>
            <a:r>
              <a:rPr lang="en"/>
              <a:t>life cycle</a:t>
            </a:r>
            <a:r>
              <a:rPr lang="en" sz="2400"/>
              <a:t>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</a:t>
            </a:r>
            <a:r>
              <a:rPr lang="en" sz="2400"/>
              <a:t>ods themselves are fundamentally ephemeral.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 Applied </a:t>
            </a:r>
            <a:endParaRPr/>
          </a:p>
        </p:txBody>
      </p:sp>
      <p:sp>
        <p:nvSpPr>
          <p:cNvPr id="380" name="Google Shape;380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Pod-to-Service</a:t>
            </a:r>
            <a:endParaRPr b="1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managed by </a:t>
            </a:r>
            <a:r>
              <a:rPr lang="en" sz="2400" b="1"/>
              <a:t>kube-proxy</a:t>
            </a:r>
            <a:r>
              <a:rPr lang="en" sz="2400"/>
              <a:t> and given a </a:t>
            </a:r>
            <a:r>
              <a:rPr lang="en" sz="2400" b="1"/>
              <a:t>persistent cluster unique IP</a:t>
            </a:r>
            <a:endParaRPr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</a:t>
            </a:r>
            <a:r>
              <a:rPr lang="en" sz="2400"/>
              <a:t>xists beyond a Pod’s lifecycle.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External-to-Service</a:t>
            </a:r>
            <a:endParaRPr b="1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H</a:t>
            </a:r>
            <a:r>
              <a:rPr lang="en" sz="2400"/>
              <a:t>andled by </a:t>
            </a:r>
            <a:r>
              <a:rPr lang="en" sz="2400" b="1"/>
              <a:t>kube-proxy.</a:t>
            </a:r>
            <a:r>
              <a:rPr lang="en" sz="2400"/>
              <a:t> 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Works </a:t>
            </a:r>
            <a:r>
              <a:rPr lang="en" sz="2400"/>
              <a:t>in cooperation with a cloud provider or other external entity (load balancer).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the API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391" name="Google Shape;391;p59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br>
              <a:rPr lang="en"/>
            </a:br>
            <a:r>
              <a:rPr lang="en"/>
              <a:t>Object Model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  <p:sp>
        <p:nvSpPr>
          <p:cNvPr id="397" name="Google Shape;397;p60"/>
          <p:cNvSpPr txBox="1">
            <a:spLocks noGrp="1"/>
          </p:cNvSpPr>
          <p:nvPr>
            <p:ph type="body" idx="1"/>
          </p:nvPr>
        </p:nvSpPr>
        <p:spPr>
          <a:xfrm>
            <a:off x="457200" y="1451275"/>
            <a:ext cx="4592100" cy="3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</a:t>
            </a:r>
            <a:r>
              <a:rPr lang="en" b="1"/>
              <a:t>REST API</a:t>
            </a:r>
            <a:r>
              <a:rPr lang="en"/>
              <a:t> is the true </a:t>
            </a:r>
            <a:r>
              <a:rPr lang="en" b="1"/>
              <a:t>keystone</a:t>
            </a:r>
            <a:r>
              <a:rPr lang="en"/>
              <a:t> of Kubernetes.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 b="1"/>
              <a:t>Everything</a:t>
            </a:r>
            <a:r>
              <a:rPr lang="en"/>
              <a:t> within the Kubernetes is as an </a:t>
            </a:r>
            <a:r>
              <a:rPr lang="en" b="1"/>
              <a:t>API Object</a:t>
            </a:r>
            <a:r>
              <a:rPr lang="en"/>
              <a:t>.</a:t>
            </a:r>
            <a:endParaRPr/>
          </a:p>
        </p:txBody>
      </p:sp>
      <p:pic>
        <p:nvPicPr>
          <p:cNvPr id="398" name="Google Shape;3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350" y="1280025"/>
            <a:ext cx="3474576" cy="347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0"/>
          <p:cNvSpPr txBox="1"/>
          <p:nvPr/>
        </p:nvSpPr>
        <p:spPr>
          <a:xfrm>
            <a:off x="7654550" y="4643250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Source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Groups</a:t>
            </a: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Designed to make it </a:t>
            </a:r>
            <a:br>
              <a:rPr lang="en" sz="2400" dirty="0"/>
            </a:br>
            <a:r>
              <a:rPr lang="en" sz="2400" dirty="0"/>
              <a:t>extremely simple to </a:t>
            </a:r>
            <a:br>
              <a:rPr lang="en" sz="2400" dirty="0"/>
            </a:br>
            <a:r>
              <a:rPr lang="en" sz="2400" dirty="0"/>
              <a:t>both understand and</a:t>
            </a:r>
            <a:br>
              <a:rPr lang="en" sz="2400" dirty="0"/>
            </a:br>
            <a:r>
              <a:rPr lang="en" sz="2400" dirty="0"/>
              <a:t>extend.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An API Group is a </a:t>
            </a:r>
            <a:r>
              <a:rPr lang="en" sz="2400" b="1" dirty="0"/>
              <a:t>REST </a:t>
            </a:r>
            <a:br>
              <a:rPr lang="en" sz="2400" b="1" dirty="0"/>
            </a:br>
            <a:r>
              <a:rPr lang="en" sz="2400" b="1" dirty="0"/>
              <a:t>compatible path</a:t>
            </a:r>
            <a:r>
              <a:rPr lang="en" sz="2400" dirty="0"/>
              <a:t> that acts as the type descriptor for a Kubernetes object. 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Referenced within an object as the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 dirty="0">
                <a:solidFill>
                  <a:srgbClr val="000000"/>
                </a:solidFill>
              </a:rPr>
              <a:t> and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</a:t>
            </a:r>
            <a:r>
              <a:rPr lang="en" sz="2400" dirty="0">
                <a:solidFill>
                  <a:srgbClr val="000000"/>
                </a:solidFill>
              </a:rPr>
              <a:t>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406" name="Google Shape;406;p61"/>
          <p:cNvSpPr txBox="1">
            <a:spLocks noGrp="1"/>
          </p:cNvSpPr>
          <p:nvPr>
            <p:ph type="body" idx="2"/>
          </p:nvPr>
        </p:nvSpPr>
        <p:spPr>
          <a:xfrm>
            <a:off x="4692300" y="1268025"/>
            <a:ext cx="3994500" cy="186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Format: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i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&lt;group&gt;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&lt;version&gt;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&lt;resource&gt;</a:t>
            </a:r>
            <a:endParaRPr sz="1400" b="1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Examples: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deployments</a:t>
            </a:r>
            <a:endParaRPr sz="1400" b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v1beta1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cronjobs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Versioning</a:t>
            </a:r>
            <a:endParaRPr/>
          </a:p>
        </p:txBody>
      </p:sp>
      <p:sp>
        <p:nvSpPr>
          <p:cNvPr id="412" name="Google Shape;412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Three tiers of API maturity </a:t>
            </a:r>
            <a:br>
              <a:rPr lang="en" sz="2400" dirty="0"/>
            </a:br>
            <a:r>
              <a:rPr lang="en" sz="2400" dirty="0"/>
              <a:t>levels.  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Also referenced within the </a:t>
            </a:r>
            <a:br>
              <a:rPr lang="en" sz="2400" dirty="0"/>
            </a:br>
            <a:r>
              <a:rPr lang="en" sz="2400" dirty="0"/>
              <a:t>object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 dirty="0"/>
              <a:t>.</a:t>
            </a:r>
            <a:br>
              <a:rPr lang="en" sz="2400" dirty="0"/>
            </a:b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Alpha</a:t>
            </a:r>
            <a:r>
              <a:rPr lang="en" sz="1800" dirty="0"/>
              <a:t>: Possibly buggy, And may change. </a:t>
            </a:r>
            <a:r>
              <a:rPr lang="en" sz="1800" b="1" dirty="0"/>
              <a:t>Disabled by default</a:t>
            </a:r>
            <a:r>
              <a:rPr lang="en" sz="1800" dirty="0"/>
              <a:t>. 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Beta</a:t>
            </a:r>
            <a:r>
              <a:rPr lang="en" sz="1800" dirty="0"/>
              <a:t>: Tested and considered stable. However API Schema may</a:t>
            </a:r>
            <a:br>
              <a:rPr lang="en" sz="1800" dirty="0"/>
            </a:br>
            <a:r>
              <a:rPr lang="en" sz="1800" dirty="0"/>
              <a:t>change. </a:t>
            </a:r>
            <a:r>
              <a:rPr lang="en" sz="1800" b="1" dirty="0"/>
              <a:t>Enabled by default</a:t>
            </a:r>
            <a:r>
              <a:rPr lang="en" sz="1800" dirty="0"/>
              <a:t>. 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b="1" dirty="0"/>
              <a:t>Stable</a:t>
            </a:r>
            <a:r>
              <a:rPr lang="en" sz="1800" dirty="0"/>
              <a:t>: Released, stable and API schema will not change. </a:t>
            </a:r>
            <a:br>
              <a:rPr lang="en" sz="1800" dirty="0"/>
            </a:br>
            <a:r>
              <a:rPr lang="en" sz="1800" b="1" dirty="0"/>
              <a:t>Enabled by default</a:t>
            </a:r>
            <a:r>
              <a:rPr lang="en" sz="1800" dirty="0"/>
              <a:t>.</a:t>
            </a:r>
            <a:endParaRPr sz="1800" dirty="0"/>
          </a:p>
        </p:txBody>
      </p:sp>
      <p:sp>
        <p:nvSpPr>
          <p:cNvPr id="413" name="Google Shape;413;p62"/>
          <p:cNvSpPr txBox="1">
            <a:spLocks noGrp="1"/>
          </p:cNvSpPr>
          <p:nvPr>
            <p:ph type="body" idx="2"/>
          </p:nvPr>
        </p:nvSpPr>
        <p:spPr>
          <a:xfrm>
            <a:off x="4692300" y="1268025"/>
            <a:ext cx="3994500" cy="186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Format: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i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&lt;group&gt;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&lt;version&gt;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&lt;resource&gt;</a:t>
            </a:r>
            <a:endParaRPr sz="1400" b="1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Examples: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deployments</a:t>
            </a:r>
            <a:endParaRPr sz="1400" b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v1beta1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cronjobs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</a:t>
            </a:r>
            <a:endParaRPr/>
          </a:p>
        </p:txBody>
      </p:sp>
      <p:sp>
        <p:nvSpPr>
          <p:cNvPr id="419" name="Google Shape;419;p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Objects are a “</a:t>
            </a:r>
            <a:r>
              <a:rPr lang="en" sz="2400" i="1" dirty="0"/>
              <a:t>record of intent</a:t>
            </a:r>
            <a:r>
              <a:rPr lang="en" sz="2400" dirty="0"/>
              <a:t>” or a persistent entity that represent the desired state of the object within the cluster. 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All objects </a:t>
            </a:r>
            <a:r>
              <a:rPr lang="en" sz="2400" b="1" dirty="0"/>
              <a:t>MUST </a:t>
            </a:r>
            <a:r>
              <a:rPr lang="en" sz="2400" dirty="0"/>
              <a:t>have 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 dirty="0"/>
              <a:t>,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kind</a:t>
            </a:r>
            <a:r>
              <a:rPr lang="en" sz="2400" dirty="0"/>
              <a:t>, and poses the nested fields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metadata.name</a:t>
            </a:r>
            <a:r>
              <a:rPr lang="en" sz="2400" dirty="0"/>
              <a:t>,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metadata.namespace</a:t>
            </a:r>
            <a:r>
              <a:rPr lang="en" sz="2400" dirty="0"/>
              <a:t>, and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metadata.uid</a:t>
            </a:r>
            <a:r>
              <a:rPr lang="en" sz="2400" dirty="0"/>
              <a:t>.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 Requirements</a:t>
            </a:r>
            <a:endParaRPr/>
          </a:p>
        </p:txBody>
      </p:sp>
      <p:sp>
        <p:nvSpPr>
          <p:cNvPr id="425" name="Google Shape;425;p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900" dirty="0"/>
              <a:t>Kubernetes API version of the Object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900" dirty="0"/>
              <a:t>Type of Kubernetes Object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metadata.name: </a:t>
            </a:r>
            <a:r>
              <a:rPr lang="en" sz="1900" dirty="0"/>
              <a:t>Unique name of the Object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metadata.namespace: </a:t>
            </a:r>
            <a:r>
              <a:rPr lang="en" sz="1900" dirty="0"/>
              <a:t>Scoped environment name that the object belongs to (will default to current).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metadata.uid: </a:t>
            </a:r>
            <a:r>
              <a:rPr lang="en" sz="1900" dirty="0"/>
              <a:t>The (generated) uid for an object.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426" name="Google Shape;426;p64"/>
          <p:cNvSpPr txBox="1">
            <a:spLocks noGrp="1"/>
          </p:cNvSpPr>
          <p:nvPr>
            <p:ph type="body" idx="4294967295"/>
          </p:nvPr>
        </p:nvSpPr>
        <p:spPr>
          <a:xfrm>
            <a:off x="1339650" y="3250000"/>
            <a:ext cx="6464700" cy="1734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namespace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uid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f8798d82-1185-11e8-94ce-080027b3c7a6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32" name="Google Shape;432;p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Files or other representations of Kubernetes Objects are generally represented in YAML.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“</a:t>
            </a:r>
            <a:r>
              <a:rPr lang="en" sz="1800" i="1"/>
              <a:t>Human Friendly</a:t>
            </a:r>
            <a:r>
              <a:rPr lang="en" sz="1800"/>
              <a:t>” data serialization standard.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white space (specifically spaces) alignment to denote ownership.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Three basic data types: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mappings</a:t>
            </a:r>
            <a:r>
              <a:rPr lang="en" sz="1800"/>
              <a:t>  - hash or dictionary,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sequences</a:t>
            </a:r>
            <a:r>
              <a:rPr lang="en" sz="1800"/>
              <a:t> - array or list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scalars</a:t>
            </a:r>
            <a:r>
              <a:rPr lang="en" sz="1800"/>
              <a:t> - string, number, boolean etc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38" name="Google Shape;438;p66"/>
          <p:cNvSpPr txBox="1">
            <a:spLocks noGrp="1"/>
          </p:cNvSpPr>
          <p:nvPr>
            <p:ph type="body" idx="1"/>
          </p:nvPr>
        </p:nvSpPr>
        <p:spPr>
          <a:xfrm>
            <a:off x="3117600" y="1278275"/>
            <a:ext cx="2908800" cy="372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yaml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container2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66"/>
          <p:cNvSpPr txBox="1"/>
          <p:nvPr/>
        </p:nvSpPr>
        <p:spPr>
          <a:xfrm>
            <a:off x="6960075" y="36948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Google Shape;444;p67"/>
          <p:cNvCxnSpPr>
            <a:stCxn id="445" idx="3"/>
            <a:endCxn id="446" idx="1"/>
          </p:cNvCxnSpPr>
          <p:nvPr/>
        </p:nvCxnSpPr>
        <p:spPr>
          <a:xfrm>
            <a:off x="5970525" y="3325662"/>
            <a:ext cx="904800" cy="48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48" name="Google Shape;448;p67"/>
          <p:cNvSpPr txBox="1">
            <a:spLocks noGrp="1"/>
          </p:cNvSpPr>
          <p:nvPr>
            <p:ph type="body" idx="1"/>
          </p:nvPr>
        </p:nvSpPr>
        <p:spPr>
          <a:xfrm>
            <a:off x="3117600" y="1278275"/>
            <a:ext cx="2908800" cy="372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yaml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container2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9" name="Google Shape;449;p67"/>
          <p:cNvCxnSpPr>
            <a:stCxn id="450" idx="3"/>
            <a:endCxn id="451" idx="1"/>
          </p:cNvCxnSpPr>
          <p:nvPr/>
        </p:nvCxnSpPr>
        <p:spPr>
          <a:xfrm flipV="1">
            <a:off x="2129715" y="2113950"/>
            <a:ext cx="1032325" cy="2624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67"/>
          <p:cNvSpPr/>
          <p:nvPr/>
        </p:nvSpPr>
        <p:spPr>
          <a:xfrm>
            <a:off x="3347925" y="2602962"/>
            <a:ext cx="2622600" cy="1445400"/>
          </a:xfrm>
          <a:prstGeom prst="rect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7"/>
          <p:cNvSpPr txBox="1"/>
          <p:nvPr/>
        </p:nvSpPr>
        <p:spPr>
          <a:xfrm>
            <a:off x="6960075" y="36948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7"/>
          <p:cNvSpPr txBox="1"/>
          <p:nvPr/>
        </p:nvSpPr>
        <p:spPr>
          <a:xfrm>
            <a:off x="6875450" y="3416812"/>
            <a:ext cx="1074300" cy="7812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Sequence</a:t>
            </a:r>
            <a:br>
              <a:rPr lang="en" b="1" dirty="0"/>
            </a:br>
            <a:r>
              <a:rPr lang="en" b="1" dirty="0"/>
              <a:t>Array</a:t>
            </a:r>
            <a:br>
              <a:rPr lang="en" b="1" dirty="0"/>
            </a:br>
            <a:r>
              <a:rPr lang="en" b="1" dirty="0"/>
              <a:t>List</a:t>
            </a:r>
            <a:endParaRPr b="1" dirty="0"/>
          </a:p>
        </p:txBody>
      </p:sp>
      <p:sp>
        <p:nvSpPr>
          <p:cNvPr id="451" name="Google Shape;451;p67"/>
          <p:cNvSpPr/>
          <p:nvPr/>
        </p:nvSpPr>
        <p:spPr>
          <a:xfrm>
            <a:off x="3162040" y="1854900"/>
            <a:ext cx="1725035" cy="518100"/>
          </a:xfrm>
          <a:prstGeom prst="rect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7"/>
          <p:cNvSpPr txBox="1"/>
          <p:nvPr/>
        </p:nvSpPr>
        <p:spPr>
          <a:xfrm>
            <a:off x="1009515" y="1914125"/>
            <a:ext cx="1120200" cy="924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Mapping</a:t>
            </a:r>
            <a:br>
              <a:rPr lang="en" b="1" dirty="0"/>
            </a:br>
            <a:r>
              <a:rPr lang="en" b="1" dirty="0"/>
              <a:t>Hash</a:t>
            </a:r>
            <a:br>
              <a:rPr lang="en" b="1" dirty="0"/>
            </a:br>
            <a:r>
              <a:rPr lang="en" b="1" dirty="0"/>
              <a:t>Dictionary</a:t>
            </a:r>
            <a:endParaRPr b="1" dirty="0"/>
          </a:p>
        </p:txBody>
      </p:sp>
      <p:sp>
        <p:nvSpPr>
          <p:cNvPr id="453" name="Google Shape;453;p67"/>
          <p:cNvSpPr/>
          <p:nvPr/>
        </p:nvSpPr>
        <p:spPr>
          <a:xfrm>
            <a:off x="4450875" y="1278275"/>
            <a:ext cx="436200" cy="437400"/>
          </a:xfrm>
          <a:prstGeom prst="rect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7"/>
          <p:cNvSpPr txBox="1"/>
          <p:nvPr/>
        </p:nvSpPr>
        <p:spPr>
          <a:xfrm>
            <a:off x="6250400" y="171555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7"/>
          <p:cNvSpPr txBox="1"/>
          <p:nvPr/>
        </p:nvSpPr>
        <p:spPr>
          <a:xfrm>
            <a:off x="6126700" y="18067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7"/>
          <p:cNvSpPr txBox="1"/>
          <p:nvPr/>
        </p:nvSpPr>
        <p:spPr>
          <a:xfrm>
            <a:off x="6364925" y="1604850"/>
            <a:ext cx="761700" cy="437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Scalar</a:t>
            </a:r>
            <a:endParaRPr b="1"/>
          </a:p>
        </p:txBody>
      </p:sp>
      <p:cxnSp>
        <p:nvCxnSpPr>
          <p:cNvPr id="457" name="Google Shape;457;p67"/>
          <p:cNvCxnSpPr>
            <a:stCxn id="456" idx="1"/>
            <a:endCxn id="453" idx="3"/>
          </p:cNvCxnSpPr>
          <p:nvPr/>
        </p:nvCxnSpPr>
        <p:spPr>
          <a:xfrm rot="10800000">
            <a:off x="4887125" y="1496850"/>
            <a:ext cx="1477800" cy="326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YAML vs JSON</a:t>
            </a:r>
            <a:endParaRPr/>
          </a:p>
        </p:txBody>
      </p:sp>
      <p:sp>
        <p:nvSpPr>
          <p:cNvPr id="463" name="Google Shape;463;p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4" name="Google Shape;464;p68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"apiVersion": "</a:t>
            </a:r>
            <a:r>
              <a:rPr lang="en" sz="1400">
                <a:solidFill>
                  <a:srgbClr val="CC0000"/>
                </a:solidFill>
              </a:rPr>
              <a:t>v1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"kind": "</a:t>
            </a:r>
            <a:r>
              <a:rPr lang="en" sz="1400">
                <a:solidFill>
                  <a:srgbClr val="CC0000"/>
                </a:solidFill>
              </a:rPr>
              <a:t>Pod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"metadata":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"name": "</a:t>
            </a:r>
            <a:r>
              <a:rPr lang="en" sz="1400">
                <a:solidFill>
                  <a:srgbClr val="CC0000"/>
                </a:solidFill>
              </a:rPr>
              <a:t>pod-example</a:t>
            </a:r>
            <a:r>
              <a:rPr lang="en" sz="1400">
                <a:solidFill>
                  <a:srgbClr val="1155CC"/>
                </a:solidFill>
              </a:rPr>
              <a:t>"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},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"spec":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"containers": [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"name": "</a:t>
            </a:r>
            <a:r>
              <a:rPr lang="en" sz="1400">
                <a:solidFill>
                  <a:srgbClr val="CC0000"/>
                </a:solidFill>
              </a:rPr>
              <a:t>nginx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"image": "</a:t>
            </a:r>
            <a:r>
              <a:rPr lang="en" sz="1400">
                <a:solidFill>
                  <a:srgbClr val="CC0000"/>
                </a:solidFill>
              </a:rPr>
              <a:t>nginx:stable-alpine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"ports": [ { "containerPort": </a:t>
            </a:r>
            <a:r>
              <a:rPr lang="en" sz="1400">
                <a:solidFill>
                  <a:srgbClr val="CC0000"/>
                </a:solidFill>
              </a:rPr>
              <a:t>80 </a:t>
            </a:r>
            <a:r>
              <a:rPr lang="en" sz="1400">
                <a:solidFill>
                  <a:srgbClr val="1155CC"/>
                </a:solidFill>
              </a:rPr>
              <a:t>} ]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]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“Kubernetes” Mean?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18688" y="1621125"/>
            <a:ext cx="41160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Greek for “pilot” or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“Helmsman of a ship”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150" y="2059600"/>
            <a:ext cx="2042001" cy="20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13" y="3332101"/>
            <a:ext cx="5448578" cy="140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4646500" y="4595925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Image Source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 - Workloads</a:t>
            </a:r>
            <a:endParaRPr/>
          </a:p>
        </p:txBody>
      </p:sp>
      <p:sp>
        <p:nvSpPr>
          <p:cNvPr id="470" name="Google Shape;470;p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Workload related objects within Kubernetes have an additional two nested fields </a:t>
            </a: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</a:t>
            </a:r>
            <a:r>
              <a:rPr lang="en" dirty="0"/>
              <a:t> and </a:t>
            </a: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status</a:t>
            </a:r>
            <a:r>
              <a:rPr lang="en" dirty="0"/>
              <a:t>.</a:t>
            </a:r>
            <a:endParaRPr dirty="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 </a:t>
            </a:r>
            <a:r>
              <a:rPr lang="en" sz="2400" dirty="0"/>
              <a:t>- Describes the </a:t>
            </a:r>
            <a:r>
              <a:rPr lang="en" sz="2400" b="1" dirty="0"/>
              <a:t>desired state</a:t>
            </a:r>
            <a:r>
              <a:rPr lang="en" sz="2400" dirty="0"/>
              <a:t> or </a:t>
            </a:r>
            <a:r>
              <a:rPr lang="en" sz="2400" b="1" dirty="0"/>
              <a:t>configuration</a:t>
            </a:r>
            <a:r>
              <a:rPr lang="en" sz="2400" dirty="0"/>
              <a:t> of the object to be created.</a:t>
            </a:r>
            <a:endParaRPr dirty="0"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status </a:t>
            </a:r>
            <a:r>
              <a:rPr lang="en" sz="2400" dirty="0"/>
              <a:t>- Is managed by Kubernetes and describes the </a:t>
            </a:r>
            <a:r>
              <a:rPr lang="en" sz="2400" b="1" dirty="0"/>
              <a:t>actual</a:t>
            </a:r>
            <a:r>
              <a:rPr lang="en" b="1" dirty="0"/>
              <a:t> </a:t>
            </a:r>
            <a:r>
              <a:rPr lang="en" sz="2400" b="1" dirty="0"/>
              <a:t>state</a:t>
            </a:r>
            <a:r>
              <a:rPr lang="en" sz="2400" dirty="0"/>
              <a:t> of the object and its history. 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Object Example</a:t>
            </a:r>
            <a:endParaRPr/>
          </a:p>
        </p:txBody>
      </p:sp>
      <p:sp>
        <p:nvSpPr>
          <p:cNvPr id="476" name="Google Shape;476;p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</a:rPr>
              <a:t>Example Object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70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Example Status Snippet</a:t>
            </a:r>
            <a:endParaRPr sz="1000" b="1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status: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conditions: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null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2018-02-14T14:15:52Z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"True"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Ready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null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2018-02-14T14:15:49Z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"True"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Initialized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null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2018-02-14T14:15:49Z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"True"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PodScheduled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</a:t>
            </a:r>
            <a:endParaRPr/>
          </a:p>
        </p:txBody>
      </p:sp>
      <p:sp>
        <p:nvSpPr>
          <p:cNvPr id="3" name="Google Shape;484;p71"/>
          <p:cNvSpPr txBox="1"/>
          <p:nvPr/>
        </p:nvSpPr>
        <p:spPr>
          <a:xfrm>
            <a:off x="685800" y="4423755"/>
            <a:ext cx="2609915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aka, the almighty </a:t>
            </a:r>
            <a:r>
              <a:rPr lang="en" b="1" dirty="0" smtClean="0">
                <a:solidFill>
                  <a:srgbClr val="FFFFFF"/>
                </a:solidFill>
              </a:rPr>
              <a:t>kubectl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Concepts and 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72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491" name="Google Shape;491;p72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Namespaces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Labels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Selectors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Services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497" name="Google Shape;497;p7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has several core building blocks that make up the foundation of  their higher level components.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73"/>
          <p:cNvSpPr txBox="1"/>
          <p:nvPr/>
        </p:nvSpPr>
        <p:spPr>
          <a:xfrm>
            <a:off x="2856600" y="2921650"/>
            <a:ext cx="34308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</a:rPr>
              <a:t>Namespaces</a:t>
            </a:r>
            <a:endParaRPr sz="4000" b="1"/>
          </a:p>
        </p:txBody>
      </p:sp>
      <p:sp>
        <p:nvSpPr>
          <p:cNvPr id="499" name="Google Shape;499;p73"/>
          <p:cNvSpPr txBox="1"/>
          <p:nvPr/>
        </p:nvSpPr>
        <p:spPr>
          <a:xfrm>
            <a:off x="1883725" y="3593200"/>
            <a:ext cx="1815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Pods</a:t>
            </a:r>
            <a:endParaRPr sz="4000" b="1"/>
          </a:p>
        </p:txBody>
      </p:sp>
      <p:sp>
        <p:nvSpPr>
          <p:cNvPr id="500" name="Google Shape;500;p73"/>
          <p:cNvSpPr txBox="1"/>
          <p:nvPr/>
        </p:nvSpPr>
        <p:spPr>
          <a:xfrm>
            <a:off x="5321025" y="4239400"/>
            <a:ext cx="24903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Selectors</a:t>
            </a:r>
            <a:endParaRPr sz="4000" b="1"/>
          </a:p>
        </p:txBody>
      </p:sp>
      <p:sp>
        <p:nvSpPr>
          <p:cNvPr id="501" name="Google Shape;501;p73"/>
          <p:cNvSpPr txBox="1"/>
          <p:nvPr/>
        </p:nvSpPr>
        <p:spPr>
          <a:xfrm>
            <a:off x="5321025" y="3635500"/>
            <a:ext cx="22872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Services</a:t>
            </a:r>
            <a:endParaRPr sz="4000" b="1"/>
          </a:p>
        </p:txBody>
      </p:sp>
      <p:sp>
        <p:nvSpPr>
          <p:cNvPr id="502" name="Google Shape;502;p73"/>
          <p:cNvSpPr txBox="1"/>
          <p:nvPr/>
        </p:nvSpPr>
        <p:spPr>
          <a:xfrm>
            <a:off x="1883725" y="4197100"/>
            <a:ext cx="1815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</a:rPr>
              <a:t>Labels</a:t>
            </a:r>
            <a:endParaRPr sz="4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Namespaces</a:t>
            </a:r>
            <a:endParaRPr/>
          </a:p>
        </p:txBody>
      </p:sp>
      <p:sp>
        <p:nvSpPr>
          <p:cNvPr id="516" name="Google Shape;516;p75"/>
          <p:cNvSpPr txBox="1">
            <a:spLocks noGrp="1"/>
          </p:cNvSpPr>
          <p:nvPr>
            <p:ph type="body" idx="4294967295"/>
          </p:nvPr>
        </p:nvSpPr>
        <p:spPr>
          <a:xfrm>
            <a:off x="4692300" y="1448450"/>
            <a:ext cx="3994500" cy="13305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83F04"/>
              </a:solidFill>
            </a:endParaRPr>
          </a:p>
        </p:txBody>
      </p:sp>
      <p:sp>
        <p:nvSpPr>
          <p:cNvPr id="517" name="Google Shape;517;p7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35100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</a:t>
            </a:r>
            <a:r>
              <a:rPr lang="en" sz="2400" dirty="0"/>
              <a:t>: The default namespace for any object without a namespace.</a:t>
            </a:r>
            <a:endParaRPr sz="2400" dirty="0"/>
          </a:p>
        </p:txBody>
      </p:sp>
      <p:sp>
        <p:nvSpPr>
          <p:cNvPr id="518" name="Google Shape;518;p75"/>
          <p:cNvSpPr txBox="1"/>
          <p:nvPr/>
        </p:nvSpPr>
        <p:spPr>
          <a:xfrm>
            <a:off x="457200" y="2381375"/>
            <a:ext cx="42351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kube-system</a:t>
            </a:r>
            <a:r>
              <a:rPr lang="en" sz="2400" dirty="0">
                <a:solidFill>
                  <a:schemeClr val="dk1"/>
                </a:solidFill>
              </a:rPr>
              <a:t>: Acts 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19" name="Google Shape;519;p75"/>
          <p:cNvSpPr txBox="1"/>
          <p:nvPr/>
        </p:nvSpPr>
        <p:spPr>
          <a:xfrm>
            <a:off x="925500" y="2778975"/>
            <a:ext cx="776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the home for objects and resources created by Kubernetes itself.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p75"/>
          <p:cNvSpPr txBox="1"/>
          <p:nvPr/>
        </p:nvSpPr>
        <p:spPr>
          <a:xfrm>
            <a:off x="457200" y="3562025"/>
            <a:ext cx="82296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kube-public</a:t>
            </a:r>
            <a:r>
              <a:rPr lang="en" sz="2400" dirty="0">
                <a:solidFill>
                  <a:schemeClr val="dk1"/>
                </a:solidFill>
              </a:rPr>
              <a:t>: A special namespace; readable by all users that is reserved for cluster bootstrapping and configuration.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4720798" y="1561295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8776" y="1561295"/>
            <a:ext cx="3673618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namespaces 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--show-labels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0798" y="1744447"/>
            <a:ext cx="3881596" cy="738664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STATUS    AGE       LABELS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    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-public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-system   Active    11h       &lt;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none&gt;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1678" y="2482401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4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4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9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4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9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4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 bldLvl="2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Namespaces</a:t>
            </a:r>
            <a:endParaRPr dirty="0"/>
          </a:p>
        </p:txBody>
      </p:sp>
      <p:sp>
        <p:nvSpPr>
          <p:cNvPr id="508" name="Google Shape;508;p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5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Namespaces are a logical cluster or environment, and are the primary method of partitioning a cluster or scoping access.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74"/>
          <p:cNvSpPr txBox="1">
            <a:spLocks noGrp="1"/>
          </p:cNvSpPr>
          <p:nvPr>
            <p:ph type="body" idx="2"/>
          </p:nvPr>
        </p:nvSpPr>
        <p:spPr>
          <a:xfrm>
            <a:off x="635575" y="2772950"/>
            <a:ext cx="2655600" cy="1785602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MyBigWebApp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74"/>
          <p:cNvSpPr txBox="1">
            <a:spLocks noGrp="1"/>
          </p:cNvSpPr>
          <p:nvPr>
            <p:ph type="body" idx="2"/>
          </p:nvPr>
        </p:nvSpPr>
        <p:spPr>
          <a:xfrm>
            <a:off x="3716650" y="2772949"/>
            <a:ext cx="4724400" cy="1785603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6651" y="2767870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2339" y="2767870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create 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-f </a:t>
            </a:r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namespace.yaml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16649" y="2972753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namespace "prod" created</a:t>
            </a:r>
            <a:endParaRPr lang="en-US" sz="1200" dirty="0" smtClean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6649" y="3194637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4627" y="3194637"/>
            <a:ext cx="451642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ns --show-labels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6649" y="3419993"/>
            <a:ext cx="4724400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STATUS    AGE       LABELS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    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-public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-system   Active    11h       &lt;none&gt;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          Active    6s        app=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MyBigWebApp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10495" y="4364030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9450" y="4558552"/>
            <a:ext cx="192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n</a:t>
            </a:r>
            <a:r>
              <a:rPr lang="en-US" dirty="0" err="1" smtClean="0">
                <a:latin typeface="+mj-lt"/>
              </a:rPr>
              <a:t>amespace.yaml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6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6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8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8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3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8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3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8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31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uiExpand="1" build="p" bldLvl="2" animBg="1"/>
      <p:bldP spid="12" grpId="0" animBg="1"/>
      <p:bldP spid="13" grpId="0" animBg="1"/>
      <p:bldP spid="14" grpId="0" build="p" bldLvl="2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526" name="Google Shape;526;p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98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Atomic unit</a:t>
            </a:r>
            <a:r>
              <a:rPr lang="en" sz="2400"/>
              <a:t> or smallest “</a:t>
            </a:r>
            <a:r>
              <a:rPr lang="en" sz="2400" i="1"/>
              <a:t>unit of work</a:t>
            </a:r>
            <a:r>
              <a:rPr lang="en" sz="2400"/>
              <a:t>”of Kubernetes.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Foundational building block of Kubernetes Workloads.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Pods are one or more containers that share volumes, a network namespace, and are a part of a </a:t>
            </a:r>
            <a:r>
              <a:rPr lang="en" sz="2400" b="1"/>
              <a:t>single context</a:t>
            </a:r>
            <a:r>
              <a:rPr lang="en" sz="2400"/>
              <a:t>.</a:t>
            </a:r>
            <a:endParaRPr sz="2400" b="1"/>
          </a:p>
        </p:txBody>
      </p:sp>
      <p:pic>
        <p:nvPicPr>
          <p:cNvPr id="527" name="Google Shape;5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Examples</a:t>
            </a:r>
            <a:endParaRPr/>
          </a:p>
        </p:txBody>
      </p:sp>
      <p:sp>
        <p:nvSpPr>
          <p:cNvPr id="534" name="Google Shape;534;p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92300" y="2390535"/>
            <a:ext cx="3994500" cy="436204"/>
          </a:xfrm>
          <a:prstGeom prst="rect">
            <a:avLst/>
          </a:prstGeom>
          <a:solidFill>
            <a:srgbClr val="FFECA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92300" y="3887384"/>
            <a:ext cx="3994500" cy="436204"/>
          </a:xfrm>
          <a:prstGeom prst="rect">
            <a:avLst/>
          </a:prstGeom>
          <a:solidFill>
            <a:srgbClr val="FFECA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92300" y="4323588"/>
            <a:ext cx="3994500" cy="424875"/>
          </a:xfrm>
          <a:prstGeom prst="rect">
            <a:avLst/>
          </a:prstGeom>
          <a:solidFill>
            <a:srgbClr val="FFC37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77"/>
          <p:cNvSpPr txBox="1">
            <a:spLocks noGrp="1"/>
          </p:cNvSpPr>
          <p:nvPr>
            <p:ph type="body" idx="2"/>
          </p:nvPr>
        </p:nvSpPr>
        <p:spPr>
          <a:xfrm>
            <a:off x="46923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multi-container-example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sz="9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Pod Container Attributes</a:t>
            </a:r>
            <a:endParaRPr/>
          </a:p>
        </p:txBody>
      </p:sp>
      <p:sp>
        <p:nvSpPr>
          <p:cNvPr id="540" name="Google Shape;540;p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23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</a:t>
            </a:r>
            <a:r>
              <a:rPr lang="en" sz="1800" dirty="0">
                <a:solidFill>
                  <a:srgbClr val="000000"/>
                </a:solidFill>
              </a:rPr>
              <a:t>- The name of the container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image </a:t>
            </a:r>
            <a:r>
              <a:rPr lang="en" sz="1800" dirty="0">
                <a:solidFill>
                  <a:srgbClr val="000000"/>
                </a:solidFill>
              </a:rPr>
              <a:t>- The container image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ports </a:t>
            </a:r>
            <a:r>
              <a:rPr lang="en" sz="1800" dirty="0">
                <a:solidFill>
                  <a:srgbClr val="000000"/>
                </a:solidFill>
              </a:rPr>
              <a:t>- array of ports to expose. Can be granted a friendly name and protocol may be specified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 </a:t>
            </a:r>
            <a:r>
              <a:rPr lang="en" sz="1800" dirty="0"/>
              <a:t>- array of environment variables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command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 </a:t>
            </a:r>
            <a:r>
              <a:rPr lang="en" sz="1800" dirty="0">
                <a:solidFill>
                  <a:srgbClr val="000000"/>
                </a:solidFill>
              </a:rPr>
              <a:t>Entrypoint array (equiv to Docker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ENTRYPOINT</a:t>
            </a:r>
            <a:r>
              <a:rPr lang="en" sz="1800" dirty="0">
                <a:solidFill>
                  <a:srgbClr val="000000"/>
                </a:solidFill>
              </a:rPr>
              <a:t>)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</a:t>
            </a:r>
            <a:r>
              <a:rPr lang="en" sz="1800" dirty="0">
                <a:solidFill>
                  <a:srgbClr val="000000"/>
                </a:solidFill>
              </a:rPr>
              <a:t> - Arguments to pass to the command (equiv to Docker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CMD</a:t>
            </a:r>
            <a:r>
              <a:rPr lang="en" sz="1800" dirty="0">
                <a:solidFill>
                  <a:srgbClr val="000000"/>
                </a:solidFill>
              </a:rPr>
              <a:t>)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541" name="Google Shape;541;p78"/>
          <p:cNvSpPr txBox="1">
            <a:spLocks noGrp="1"/>
          </p:cNvSpPr>
          <p:nvPr>
            <p:ph type="body" idx="2"/>
          </p:nvPr>
        </p:nvSpPr>
        <p:spPr>
          <a:xfrm>
            <a:off x="4980800" y="1200150"/>
            <a:ext cx="37059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</a:t>
            </a:r>
            <a:endParaRPr sz="2400" dirty="0">
              <a:solidFill>
                <a:srgbClr val="00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http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MYVAR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value: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isAwesome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command: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[“echo ${MYVAR}”]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Kubernetes?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Project that was spun out of Google as an open source container orchestration platform.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Built from the lessons learned in the experiences of developing and running Google’s Borg and Omega.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Designed from the ground-up as a </a:t>
            </a:r>
            <a:r>
              <a:rPr lang="en" sz="2400" b="1" dirty="0"/>
              <a:t>loosely coupled</a:t>
            </a:r>
            <a:r>
              <a:rPr lang="en" sz="2400" dirty="0"/>
              <a:t> collection of components centered around deploying, maintaining and scaling workloads.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457200" y="4618073"/>
            <a:ext cx="4003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Borg: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ai.google/research/pubs/pub43438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Naked Pods</a:t>
            </a:r>
            <a:endParaRPr dirty="0"/>
          </a:p>
        </p:txBody>
      </p:sp>
      <p:sp>
        <p:nvSpPr>
          <p:cNvPr id="508" name="Google Shape;508;p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771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sz="2000" dirty="0"/>
              <a:t>Naked Pods will not be rescheduled in the event of a node failure.</a:t>
            </a:r>
            <a:endParaRPr sz="2000" dirty="0"/>
          </a:p>
        </p:txBody>
      </p:sp>
      <p:sp>
        <p:nvSpPr>
          <p:cNvPr id="509" name="Google Shape;509;p74"/>
          <p:cNvSpPr txBox="1">
            <a:spLocks noGrp="1"/>
          </p:cNvSpPr>
          <p:nvPr>
            <p:ph type="body" idx="2"/>
          </p:nvPr>
        </p:nvSpPr>
        <p:spPr>
          <a:xfrm>
            <a:off x="553687" y="2028438"/>
            <a:ext cx="2837781" cy="255721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-US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lang="en-US"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-US" sz="12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-US" sz="12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</a:t>
            </a:r>
            <a:r>
              <a:rPr lang="en-US" sz="12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containerPort</a:t>
            </a: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74"/>
          <p:cNvSpPr txBox="1">
            <a:spLocks noGrp="1"/>
          </p:cNvSpPr>
          <p:nvPr>
            <p:ph type="body" idx="2"/>
          </p:nvPr>
        </p:nvSpPr>
        <p:spPr>
          <a:xfrm>
            <a:off x="3680011" y="2038179"/>
            <a:ext cx="4724400" cy="2547473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0012" y="2135460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5700" y="2135460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-f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pod-</a:t>
            </a:r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80010" y="2340343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"pod-example" created</a:t>
            </a:r>
            <a:endParaRPr lang="en-US" sz="1200" dirty="0" smtClean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0010" y="2562227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7988" y="2569051"/>
            <a:ext cx="451642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80010" y="2794407"/>
            <a:ext cx="47244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READY     STATUS    RESTARTS   AGE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   1/1       Running   0          4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80012" y="3204429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95700" y="3204429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 pod pod-example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0010" y="3409312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"pod-example" 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2300" y="3684243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7988" y="3684243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 pods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72298" y="3889126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 resources found.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2300" y="4095579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4806259"/>
            <a:ext cx="6381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stackoverflow.com/questions/47369351/kubectl-apply-vs-kubectl-create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5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3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3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3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1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1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6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1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21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2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21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11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11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11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uiExpand="1" build="p" bldLvl="2" animBg="1"/>
      <p:bldP spid="12" grpId="0" animBg="1"/>
      <p:bldP spid="13" grpId="0" animBg="1"/>
      <p:bldP spid="14" grpId="0" build="p" bldLvl="2" animBg="1"/>
      <p:bldP spid="20" grpId="0" animBg="1"/>
      <p:bldP spid="21" grpId="0" animBg="1"/>
      <p:bldP spid="22" grpId="0" uiExpand="1" build="p" bldLvl="2" animBg="1"/>
      <p:bldP spid="27" grpId="0" animBg="1"/>
      <p:bldP spid="28" grpId="0" animBg="1"/>
      <p:bldP spid="29" grpId="0" uiExpand="1" build="p" bldLvl="2" animBg="1"/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sp>
        <p:nvSpPr>
          <p:cNvPr id="547" name="Google Shape;547;p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29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key-value pairs that are used to identify, describe and group together related sets of objects or resources.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NOT</a:t>
            </a:r>
            <a:r>
              <a:rPr lang="en" sz="2400"/>
              <a:t> characteristic of uniqueness.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Have a strict syntax with a slightly limited character set*.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548" name="Google Shape;548;p79"/>
          <p:cNvSpPr txBox="1"/>
          <p:nvPr/>
        </p:nvSpPr>
        <p:spPr>
          <a:xfrm>
            <a:off x="457200" y="4664875"/>
            <a:ext cx="477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https://kubernetes.io/docs/concepts/overview/working-with-objects/labels/#syntax-and-character-set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49" name="Google Shape;54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550" y="1175341"/>
            <a:ext cx="2973294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Example</a:t>
            </a:r>
            <a:endParaRPr/>
          </a:p>
        </p:txBody>
      </p:sp>
      <p:sp>
        <p:nvSpPr>
          <p:cNvPr id="555" name="Google Shape;555;p80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3994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pod-label-example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556" name="Google Shape;5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550" y="1175341"/>
            <a:ext cx="2973294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sp>
        <p:nvSpPr>
          <p:cNvPr id="562" name="Google Shape;562;p8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11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Selectors use labels to filter or select objects, and are used throughout Kubernetes.</a:t>
            </a: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4909175" y="4114799"/>
            <a:ext cx="3777600" cy="473979"/>
          </a:xfrm>
          <a:prstGeom prst="rect">
            <a:avLst/>
          </a:prstGeom>
          <a:solidFill>
            <a:srgbClr val="FFC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Google Shape;563;p81"/>
          <p:cNvSpPr txBox="1">
            <a:spLocks noGrp="1"/>
          </p:cNvSpPr>
          <p:nvPr>
            <p:ph type="body" idx="1"/>
          </p:nvPr>
        </p:nvSpPr>
        <p:spPr>
          <a:xfrm>
            <a:off x="4909175" y="1244100"/>
            <a:ext cx="37776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4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pod-label-example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b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gpu: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nvidia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/>
        </p:nvSpPr>
        <p:spPr>
          <a:xfrm>
            <a:off x="2969703" y="1335675"/>
            <a:ext cx="2516697" cy="32040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Google Shape;570;p82"/>
          <p:cNvSpPr txBox="1">
            <a:spLocks noGrp="1"/>
          </p:cNvSpPr>
          <p:nvPr>
            <p:ph type="title" idx="4294967295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Selector Example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3200399"/>
            <a:ext cx="2251499" cy="362175"/>
          </a:xfrm>
          <a:prstGeom prst="rect">
            <a:avLst/>
          </a:prstGeom>
          <a:solidFill>
            <a:srgbClr val="FFC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Google Shape;568;p82"/>
          <p:cNvSpPr txBox="1">
            <a:spLocks noGrp="1"/>
          </p:cNvSpPr>
          <p:nvPr>
            <p:ph type="body" idx="4294967295"/>
          </p:nvPr>
        </p:nvSpPr>
        <p:spPr>
          <a:xfrm>
            <a:off x="457200" y="1335675"/>
            <a:ext cx="2251500" cy="2226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9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pod-label-example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b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gpu: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nvidia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569" name="Google Shape;5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93" y="1109993"/>
            <a:ext cx="5946588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Equality based </a:t>
            </a:r>
            <a:r>
              <a:rPr lang="en" sz="1800"/>
              <a:t>selectors allow for simple filtering (=,==, or !=).</a:t>
            </a:r>
            <a:endParaRPr sz="1800"/>
          </a:p>
        </p:txBody>
      </p:sp>
      <p:sp>
        <p:nvSpPr>
          <p:cNvPr id="576" name="Google Shape;576;p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 Types</a:t>
            </a:r>
            <a:endParaRPr/>
          </a:p>
        </p:txBody>
      </p:sp>
      <p:sp>
        <p:nvSpPr>
          <p:cNvPr id="577" name="Google Shape;577;p83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Set-based </a:t>
            </a:r>
            <a:r>
              <a:rPr lang="en" sz="1800" dirty="0"/>
              <a:t>selectors</a:t>
            </a:r>
            <a:r>
              <a:rPr lang="en" sz="1800" b="1" dirty="0"/>
              <a:t> </a:t>
            </a:r>
            <a:r>
              <a:rPr lang="en" sz="1800" dirty="0"/>
              <a:t>are supported on a limited subset of objects. However, they provide a method of filtering on a set of values, and supports multiple operators including: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</a:t>
            </a:r>
            <a:r>
              <a:rPr lang="en" sz="1800" dirty="0"/>
              <a:t>,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notin</a:t>
            </a:r>
            <a:r>
              <a:rPr lang="en" sz="1800" dirty="0"/>
              <a:t>, and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exist</a:t>
            </a:r>
            <a:r>
              <a:rPr lang="en" sz="1800" dirty="0"/>
              <a:t>.  </a:t>
            </a:r>
            <a:endParaRPr sz="1800" dirty="0"/>
          </a:p>
        </p:txBody>
      </p:sp>
      <p:sp>
        <p:nvSpPr>
          <p:cNvPr id="578" name="Google Shape;578;p83"/>
          <p:cNvSpPr txBox="1">
            <a:spLocks noGrp="1"/>
          </p:cNvSpPr>
          <p:nvPr>
            <p:ph type="body" idx="1"/>
          </p:nvPr>
        </p:nvSpPr>
        <p:spPr>
          <a:xfrm>
            <a:off x="4991800" y="3171800"/>
            <a:ext cx="3312900" cy="1409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matchExpressions: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key: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gpu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operator: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values: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[“nvidia”]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579" name="Google Shape;579;p83"/>
          <p:cNvSpPr txBox="1">
            <a:spLocks noGrp="1"/>
          </p:cNvSpPr>
          <p:nvPr>
            <p:ph type="body" idx="1"/>
          </p:nvPr>
        </p:nvSpPr>
        <p:spPr>
          <a:xfrm>
            <a:off x="798000" y="3180650"/>
            <a:ext cx="3312900" cy="1392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matchLabels: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gpu: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nvidia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585" name="Google Shape;585;p8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Durable resource </a:t>
            </a:r>
            <a:r>
              <a:rPr lang="en" sz="2400"/>
              <a:t>(unlike Pods) 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static cluster-unique IP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static namespaced DNS name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/>
            </a:r>
            <a:br>
              <a:rPr lang="en" sz="2400"/>
            </a:br>
            <a:r>
              <a:rPr lang="en" sz="2400"/>
              <a:t/>
            </a:r>
            <a:br>
              <a:rPr lang="en" sz="2400"/>
            </a:br>
            <a:endParaRPr sz="2400"/>
          </a:p>
        </p:txBody>
      </p:sp>
      <p:sp>
        <p:nvSpPr>
          <p:cNvPr id="586" name="Google Shape;586;p84"/>
          <p:cNvSpPr txBox="1"/>
          <p:nvPr/>
        </p:nvSpPr>
        <p:spPr>
          <a:xfrm>
            <a:off x="457200" y="3533125"/>
            <a:ext cx="8229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sz="22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sz="22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sz="22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592" name="Google Shape;592;p8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Target Pods using </a:t>
            </a:r>
            <a:r>
              <a:rPr lang="en" sz="2400" b="1"/>
              <a:t>equality based selectors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</a:t>
            </a:r>
            <a:r>
              <a:rPr lang="en" sz="2400" b="1"/>
              <a:t>kube-proxy</a:t>
            </a:r>
            <a:r>
              <a:rPr lang="en" sz="2400"/>
              <a:t> to provide simple load-balancing.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kube-proxy</a:t>
            </a:r>
            <a:r>
              <a:rPr lang="en" sz="2400"/>
              <a:t> acts as a daemon that creates </a:t>
            </a:r>
            <a:r>
              <a:rPr lang="en" sz="2400" b="1"/>
              <a:t>local entries</a:t>
            </a:r>
            <a:r>
              <a:rPr lang="en" sz="2400"/>
              <a:t> in the host’s iptables for every service. 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Types</a:t>
            </a:r>
            <a:endParaRPr/>
          </a:p>
        </p:txBody>
      </p:sp>
      <p:sp>
        <p:nvSpPr>
          <p:cNvPr id="598" name="Google Shape;598;p8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There are 4 major service types:</a:t>
            </a:r>
            <a:endParaRPr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ClusterIP</a:t>
            </a:r>
            <a:r>
              <a:rPr lang="en" dirty="0"/>
              <a:t> (default)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NodePort</a:t>
            </a:r>
            <a:endParaRPr b="1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LoadBalancer</a:t>
            </a:r>
            <a:endParaRPr b="1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ExternalName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ClusterIP Service</a:t>
            </a:r>
            <a:endParaRPr/>
          </a:p>
        </p:txBody>
      </p:sp>
      <p:sp>
        <p:nvSpPr>
          <p:cNvPr id="604" name="Google Shape;604;p87"/>
          <p:cNvSpPr txBox="1">
            <a:spLocks noGrp="1"/>
          </p:cNvSpPr>
          <p:nvPr>
            <p:ph type="body" idx="1"/>
          </p:nvPr>
        </p:nvSpPr>
        <p:spPr>
          <a:xfrm>
            <a:off x="457200" y="1213061"/>
            <a:ext cx="8577618" cy="91598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ClusterIP</a:t>
            </a:r>
            <a:r>
              <a:rPr lang="en" sz="2400" dirty="0"/>
              <a:t> services exposes a service on a strictly cluster internal virtual IP.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05" name="Google Shape;605;p87"/>
          <p:cNvSpPr txBox="1">
            <a:spLocks noGrp="1"/>
          </p:cNvSpPr>
          <p:nvPr>
            <p:ph type="body" idx="1"/>
          </p:nvPr>
        </p:nvSpPr>
        <p:spPr>
          <a:xfrm>
            <a:off x="457200" y="2275083"/>
            <a:ext cx="2470245" cy="278141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4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Google Shape;510;p74"/>
          <p:cNvSpPr txBox="1">
            <a:spLocks noGrp="1"/>
          </p:cNvSpPr>
          <p:nvPr>
            <p:ph type="body" idx="2"/>
          </p:nvPr>
        </p:nvSpPr>
        <p:spPr>
          <a:xfrm>
            <a:off x="3220873" y="2275083"/>
            <a:ext cx="5616052" cy="2781414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986" y="2399406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8850" y="2399406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-f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service-example-</a:t>
            </a:r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prod.yaml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0872" y="2584071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service "example-prod" created</a:t>
            </a:r>
            <a:endParaRPr lang="en-US" sz="1200" dirty="0" smtClean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0872" y="2815614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8850" y="2822438"/>
            <a:ext cx="451642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services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0874" y="3031311"/>
            <a:ext cx="5616050" cy="507831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TYPE        CLUSTER-IP     EXTERNAL-IP   PORT(S)   AGE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   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ClusterIP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10.31.243.75   &lt;none&gt;        80/TCP    3s</a:t>
            </a:r>
          </a:p>
          <a:p>
            <a:pPr lvl="0"/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kubernetes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ClusterIP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10.31.240.1    &lt;none&gt;        443/TCP   17d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20872" y="3602556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6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6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6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9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9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4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9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4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uiExpand="1" build="p" bldLvl="2" animBg="1"/>
      <p:bldP spid="9" grpId="0" animBg="1"/>
      <p:bldP spid="10" grpId="0" animBg="1"/>
      <p:bldP spid="11" grpId="0" build="p" bldLvl="2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Kubernetes do?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Known as the </a:t>
            </a:r>
            <a:r>
              <a:rPr lang="en" sz="2400" b="1"/>
              <a:t>linux kernel of distributed systems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Abstracts away the underlying hardware</a:t>
            </a:r>
            <a:r>
              <a:rPr lang="en" sz="2400"/>
              <a:t> of the nodes and provides a uniform interface for workloads to be both deployed and consume the shared pool of resources.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Works as an engine for resolving state by converging actual and the </a:t>
            </a:r>
            <a:r>
              <a:rPr lang="en" sz="2400" b="1"/>
              <a:t>desired state</a:t>
            </a:r>
            <a:r>
              <a:rPr lang="en" sz="2400"/>
              <a:t> of the system.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50" y="1055758"/>
            <a:ext cx="4152900" cy="3705225"/>
          </a:xfrm>
          <a:prstGeom prst="rect">
            <a:avLst/>
          </a:prstGeom>
        </p:spPr>
      </p:pic>
      <p:sp>
        <p:nvSpPr>
          <p:cNvPr id="611" name="Google Shape;611;p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Cluster IP Service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10;p74"/>
          <p:cNvSpPr txBox="1">
            <a:spLocks noGrp="1"/>
          </p:cNvSpPr>
          <p:nvPr>
            <p:ph type="body" idx="4294967295"/>
          </p:nvPr>
        </p:nvSpPr>
        <p:spPr>
          <a:xfrm>
            <a:off x="376842" y="1212485"/>
            <a:ext cx="4427914" cy="3656293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839" y="1213907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817" y="1212710"/>
            <a:ext cx="3128919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describe svc example-prod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841" y="1421583"/>
            <a:ext cx="3986098" cy="2031325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   example-prod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     default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   &lt;none&gt;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   ....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   app=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nginx,env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             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ClusterIP</a:t>
            </a:r>
            <a:endParaRPr lang="en-US" sz="11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IP:                </a:t>
            </a:r>
            <a:r>
              <a:rPr lang="en-US" sz="11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10.27.243.75</a:t>
            </a:r>
            <a:endParaRPr lang="en-US" sz="11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Port:              &lt;unset&gt;  80/TCP</a:t>
            </a:r>
          </a:p>
          <a:p>
            <a:pPr lvl="0"/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TargetPort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       80/TCP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Endpoints:         </a:t>
            </a:r>
            <a:r>
              <a:rPr lang="en-US" sz="11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10.28.2.160:80,10.24.8.143:80</a:t>
            </a:r>
            <a:endParaRPr lang="en-US" sz="11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Session Affinity:  None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            &lt;none&gt;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6839" y="3483284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798" y="3482853"/>
            <a:ext cx="3804141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exec –it test-pod /bin/</a:t>
            </a:r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839" y="3757774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204" y="3745868"/>
            <a:ext cx="405455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nslookup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example-</a:t>
            </a:r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839" y="4009794"/>
            <a:ext cx="4427917" cy="276999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example-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9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Address 1: 10.31.243.75 example-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9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357" y="4388271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178203" y="4077695"/>
            <a:ext cx="197197" cy="40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540872" y="4077695"/>
            <a:ext cx="47536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8016240" y="1737360"/>
            <a:ext cx="457200" cy="2342875"/>
            <a:chOff x="8016240" y="1737360"/>
            <a:chExt cx="457200" cy="234287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8473440" y="1737360"/>
              <a:ext cx="0" cy="2342875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34020" y="4077695"/>
              <a:ext cx="439420" cy="0"/>
            </a:xfrm>
            <a:prstGeom prst="line">
              <a:avLst/>
            </a:prstGeom>
            <a:ln w="28575">
              <a:solidFill>
                <a:srgbClr val="CC36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8016240" y="2910579"/>
              <a:ext cx="411480" cy="1284"/>
            </a:xfrm>
            <a:prstGeom prst="straightConnector1">
              <a:avLst/>
            </a:prstGeom>
            <a:ln w="28575">
              <a:solidFill>
                <a:srgbClr val="CC364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8028940" y="1753623"/>
              <a:ext cx="383540" cy="0"/>
            </a:xfrm>
            <a:prstGeom prst="straightConnector1">
              <a:avLst/>
            </a:prstGeom>
            <a:ln w="28575">
              <a:solidFill>
                <a:srgbClr val="CC364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5393588" y="3939195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+mj-lt"/>
              </a:rPr>
              <a:t>t</a:t>
            </a:r>
            <a:r>
              <a:rPr lang="en-US" sz="1100" b="1" dirty="0" smtClean="0">
                <a:latin typeface="+mj-lt"/>
              </a:rPr>
              <a:t>est-pod</a:t>
            </a:r>
            <a:endParaRPr lang="en-US" sz="1100" b="1" dirty="0">
              <a:latin typeface="+mj-lt"/>
            </a:endParaRPr>
          </a:p>
        </p:txBody>
      </p:sp>
      <p:sp>
        <p:nvSpPr>
          <p:cNvPr id="576" name="Rectangle 575"/>
          <p:cNvSpPr/>
          <p:nvPr/>
        </p:nvSpPr>
        <p:spPr>
          <a:xfrm>
            <a:off x="5394960" y="3771777"/>
            <a:ext cx="779433" cy="590674"/>
          </a:xfrm>
          <a:prstGeom prst="rect">
            <a:avLst/>
          </a:prstGeom>
          <a:noFill/>
          <a:ln w="38100">
            <a:solidFill>
              <a:srgbClr val="CC36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72635" y="4389129"/>
            <a:ext cx="4032121" cy="18380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clear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76839" y="1211710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09227" y="1211710"/>
            <a:ext cx="3128919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curl http://example-prod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9217" y="4603689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3029" y="1399982"/>
            <a:ext cx="3986098" cy="320087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&lt;!DOCTYPE html&gt;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&lt;html&gt;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&lt;head&gt;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&lt;title&gt;Welcome to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!&lt;/title&gt;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&lt;style&gt;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body {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width: 35em;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margin: 0 auto;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font-family: Tahoma, Verdana, Arial, sans-serif;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}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&lt;/style&gt;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&lt;/head&gt;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&lt;body&gt;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&lt;h1&gt;Welcome to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!&lt;/h1&gt;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&lt;p&gt;If you see this page, the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web server is successfully installed and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working. Further configuration is required.&lt;/p&gt;</a:t>
            </a:r>
          </a:p>
          <a:p>
            <a:pPr lvl="0"/>
            <a:endParaRPr lang="en-US"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&lt;p&gt;For online documentation and support please refer to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&lt;a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href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="http://nginx.org/"&gt;nginx.org&lt;/a&gt;.&lt;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br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Commercial support is available at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&lt;a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href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="http://nginx.com/"&gt;nginx.com&lt;/a&gt;.&lt;/p&gt;</a:t>
            </a:r>
          </a:p>
          <a:p>
            <a:pPr lvl="0"/>
            <a:endParaRPr lang="en-US"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&lt;p&gt;&lt;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em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&gt;Thank you for using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.&lt;/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em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&gt;&lt;/p&gt;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&lt;/body&gt;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3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5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7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9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1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3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7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91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11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31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1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71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91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61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6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51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151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151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151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151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401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651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81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819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00"/>
                            </p:stCondLst>
                            <p:childTnLst>
                              <p:par>
                                <p:cTn id="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00"/>
                            </p:stCondLst>
                            <p:childTnLst>
                              <p:par>
                                <p:cTn id="1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"/>
                            </p:stCondLst>
                            <p:childTnLst>
                              <p:par>
                                <p:cTn id="1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00"/>
                            </p:stCondLst>
                            <p:childTnLst>
                              <p:par>
                                <p:cTn id="1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3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00"/>
                            </p:stCondLst>
                            <p:childTnLst>
                              <p:par>
                                <p:cTn id="1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300"/>
                            </p:stCondLst>
                            <p:childTnLst>
                              <p:par>
                                <p:cTn id="1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"/>
                            </p:stCondLst>
                            <p:childTnLst>
                              <p:par>
                                <p:cTn id="1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300"/>
                            </p:stCondLst>
                            <p:childTnLst>
                              <p:par>
                                <p:cTn id="1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00"/>
                            </p:stCondLst>
                            <p:childTnLst>
                              <p:par>
                                <p:cTn id="1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00"/>
                            </p:stCondLst>
                            <p:childTnLst>
                              <p:par>
                                <p:cTn id="1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"/>
                            </p:stCondLst>
                            <p:childTnLst>
                              <p:par>
                                <p:cTn id="1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00"/>
                            </p:stCondLst>
                            <p:childTnLst>
                              <p:par>
                                <p:cTn id="1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3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41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41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61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81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601"/>
                            </p:stCondLst>
                            <p:childTnLst>
                              <p:par>
                                <p:cTn id="18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621"/>
                            </p:stCondLst>
                            <p:childTnLst>
                              <p:par>
                                <p:cTn id="18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41"/>
                            </p:stCondLst>
                            <p:childTnLst>
                              <p:par>
                                <p:cTn id="18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661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681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701"/>
                            </p:stCondLst>
                            <p:childTnLst>
                              <p:par>
                                <p:cTn id="19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21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741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761"/>
                            </p:stCondLst>
                            <p:childTnLst>
                              <p:par>
                                <p:cTn id="20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781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801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821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841"/>
                            </p:stCondLst>
                            <p:childTnLst>
                              <p:par>
                                <p:cTn id="21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861"/>
                            </p:stCondLst>
                            <p:childTnLst>
                              <p:par>
                                <p:cTn id="22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881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901"/>
                            </p:stCondLst>
                            <p:childTnLst>
                              <p:par>
                                <p:cTn id="22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921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941"/>
                            </p:stCondLst>
                            <p:childTnLst>
                              <p:par>
                                <p:cTn id="23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961"/>
                            </p:stCondLst>
                            <p:childTnLst>
                              <p:par>
                                <p:cTn id="23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981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001"/>
                            </p:stCondLst>
                            <p:childTnLst>
                              <p:par>
                                <p:cTn id="24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build="p" bldLvl="2" animBg="1"/>
      <p:bldP spid="13" grpId="1" build="allAtOnce" animBg="1"/>
      <p:bldP spid="14" grpId="0" animBg="1"/>
      <p:bldP spid="14" grpId="1" animBg="1"/>
      <p:bldP spid="20" grpId="0" animBg="1"/>
      <p:bldP spid="20" grpId="1" uiExpand="1" animBg="1"/>
      <p:bldP spid="22" grpId="0" animBg="1"/>
      <p:bldP spid="22" grpId="1" animBg="1"/>
      <p:bldP spid="23" grpId="0" animBg="1"/>
      <p:bldP spid="23" grpId="1" uiExpand="1" animBg="1"/>
      <p:bldP spid="24" grpId="0" build="p" bldLvl="2" animBg="1"/>
      <p:bldP spid="24" grpId="1" build="allAtOnce" animBg="1"/>
      <p:bldP spid="26" grpId="0" animBg="1"/>
      <p:bldP spid="26" grpId="1" uiExpand="1" animBg="1"/>
      <p:bldP spid="576" grpId="0" animBg="1"/>
      <p:bldP spid="71" grpId="0" animBg="1"/>
      <p:bldP spid="71" grpId="1" animBg="1"/>
      <p:bldP spid="73" grpId="0" animBg="1"/>
      <p:bldP spid="74" grpId="0" animBg="1"/>
      <p:bldP spid="79" grpId="0" animBg="1"/>
      <p:bldP spid="80" grpId="0" build="p" bldLvl="2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NodePort Service</a:t>
            </a:r>
            <a:endParaRPr/>
          </a:p>
        </p:txBody>
      </p:sp>
      <p:sp>
        <p:nvSpPr>
          <p:cNvPr id="620" name="Google Shape;620;p89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7124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NodePort </a:t>
            </a:r>
            <a:r>
              <a:rPr lang="en" sz="2400" dirty="0"/>
              <a:t>services extend the </a:t>
            </a:r>
            <a:r>
              <a:rPr lang="en" sz="2400" b="1" dirty="0"/>
              <a:t>ClusterIP </a:t>
            </a:r>
            <a:r>
              <a:rPr lang="en" sz="2400" dirty="0"/>
              <a:t>service.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Exposes a port on every node’s IP.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 Port can either be statically defined, or dynamically taken from a range between 30000-32767.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body" idx="1"/>
          </p:nvPr>
        </p:nvSpPr>
        <p:spPr>
          <a:xfrm>
            <a:off x="543030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NodePort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nodePort: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32410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11268"/>
            <a:ext cx="5032223" cy="4272070"/>
          </a:xfrm>
          <a:prstGeom prst="rect">
            <a:avLst/>
          </a:prstGeom>
          <a:noFill/>
          <a:ln>
            <a:solidFill>
              <a:srgbClr val="CC3642"/>
            </a:solidFill>
          </a:ln>
        </p:spPr>
      </p:pic>
      <p:sp>
        <p:nvSpPr>
          <p:cNvPr id="627" name="Google Shape;627;p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NodePort Service</a:t>
            </a:r>
            <a:endParaRPr/>
          </a:p>
        </p:txBody>
      </p:sp>
      <p:sp>
        <p:nvSpPr>
          <p:cNvPr id="628" name="Google Shape;628;p90"/>
          <p:cNvSpPr txBox="1">
            <a:spLocks noGrp="1"/>
          </p:cNvSpPr>
          <p:nvPr>
            <p:ph type="body" idx="4294967295"/>
          </p:nvPr>
        </p:nvSpPr>
        <p:spPr>
          <a:xfrm>
            <a:off x="5569150" y="1605550"/>
            <a:ext cx="3184200" cy="1841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example-prod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app=nginx,env=prod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        NodePort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IP:           10.96.28.176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TargetPort:   80/TCP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NodePort:     &lt;unset&gt;  32410/TCP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10.255.16.4:80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LoadBalancer Service</a:t>
            </a:r>
            <a:endParaRPr/>
          </a:p>
        </p:txBody>
      </p:sp>
      <p:sp>
        <p:nvSpPr>
          <p:cNvPr id="634" name="Google Shape;634;p91"/>
          <p:cNvSpPr txBox="1">
            <a:spLocks noGrp="1"/>
          </p:cNvSpPr>
          <p:nvPr>
            <p:ph type="body" idx="1"/>
          </p:nvPr>
        </p:nvSpPr>
        <p:spPr>
          <a:xfrm>
            <a:off x="543005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LoadBalancer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35" name="Google Shape;635;p91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627800" cy="342653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LoadBalancer </a:t>
            </a:r>
            <a:r>
              <a:rPr lang="en" sz="2400" dirty="0"/>
              <a:t>services extend </a:t>
            </a:r>
            <a:r>
              <a:rPr lang="en" sz="2400" b="1" dirty="0"/>
              <a:t>NodePort.</a:t>
            </a:r>
            <a:r>
              <a:rPr lang="en" sz="2400" dirty="0"/>
              <a:t> 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Works in conjunction with an external system to map a cluster external IP to the exposed service</a:t>
            </a:r>
            <a:r>
              <a:rPr lang="en" sz="2400" dirty="0" smtClean="0"/>
              <a:t>.</a:t>
            </a:r>
            <a:endParaRPr sz="1400" dirty="0">
              <a:solidFill>
                <a:srgbClr val="1155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150" y="4714662"/>
            <a:ext cx="3874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Bare Metal: 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github.com/google/metallb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5" y="930159"/>
            <a:ext cx="5949801" cy="428875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LoadBalancer Service</a:t>
            </a:r>
            <a:endParaRPr/>
          </a:p>
        </p:txBody>
      </p:sp>
      <p:sp>
        <p:nvSpPr>
          <p:cNvPr id="642" name="Google Shape;642;p92"/>
          <p:cNvSpPr txBox="1">
            <a:spLocks noGrp="1"/>
          </p:cNvSpPr>
          <p:nvPr>
            <p:ph type="body" idx="4294967295"/>
          </p:nvPr>
        </p:nvSpPr>
        <p:spPr>
          <a:xfrm>
            <a:off x="5907625" y="1655550"/>
            <a:ext cx="2966400" cy="2062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example-prod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app=nginx,env=prod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        LoadBalancer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IP:           10.96.28.176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LoadBalancer</a:t>
            </a:r>
            <a:b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Ingress:      172.17.18.43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TargetPort:   80/TCP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NodePort:     &lt;unset&gt;  32410/TCP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10.255.16.4:80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ExternalName Service</a:t>
            </a:r>
            <a:endParaRPr/>
          </a:p>
        </p:txBody>
      </p:sp>
      <p:sp>
        <p:nvSpPr>
          <p:cNvPr id="648" name="Google Shape;648;p93"/>
          <p:cNvSpPr txBox="1">
            <a:spLocks noGrp="1"/>
          </p:cNvSpPr>
          <p:nvPr>
            <p:ph type="body" idx="1"/>
          </p:nvPr>
        </p:nvSpPr>
        <p:spPr>
          <a:xfrm>
            <a:off x="4980800" y="1288125"/>
            <a:ext cx="37059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ExternalName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externalName: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example.com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49" name="Google Shape;649;p93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2372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ExternalName</a:t>
            </a:r>
            <a:r>
              <a:rPr lang="en" sz="2400"/>
              <a:t> is used to reference endpoints </a:t>
            </a:r>
            <a:r>
              <a:rPr lang="en" sz="2400" b="1"/>
              <a:t>OUTSIDE</a:t>
            </a:r>
            <a:r>
              <a:rPr lang="en" sz="2400"/>
              <a:t> the cluster.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Creates an internal </a:t>
            </a:r>
            <a:r>
              <a:rPr lang="en" sz="2400" b="1"/>
              <a:t>CNAME </a:t>
            </a:r>
            <a:r>
              <a:rPr lang="en" sz="2400"/>
              <a:t>DNS entry that aliases another.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3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Workloads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668" name="Google Shape;668;p96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Workloads</a:t>
            </a:r>
            <a:endParaRPr/>
          </a:p>
        </p:txBody>
      </p:sp>
      <p:sp>
        <p:nvSpPr>
          <p:cNvPr id="669" name="Google Shape;669;p96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ReplicaSet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Deployment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DaemonSet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StatefulSet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Job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CronJob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Workloads</a:t>
            </a:r>
            <a:endParaRPr dirty="0"/>
          </a:p>
        </p:txBody>
      </p:sp>
      <p:sp>
        <p:nvSpPr>
          <p:cNvPr id="675" name="Google Shape;675;p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Workloads within Kubernetes are higher level objects that manage Pods or other higher level objects.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In </a:t>
            </a:r>
            <a:r>
              <a:rPr lang="en" b="1" dirty="0"/>
              <a:t>ALL CASES</a:t>
            </a:r>
            <a:r>
              <a:rPr lang="en" dirty="0"/>
              <a:t> a Pod Template is included, and acts the base tier of management.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Template</a:t>
            </a:r>
            <a:endParaRPr/>
          </a:p>
        </p:txBody>
      </p:sp>
      <p:sp>
        <p:nvSpPr>
          <p:cNvPr id="681" name="Google Shape;681;p9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Workload Controllers manage instances of Pods based off a provided template.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Pod Templates are Pod specs with limited metadata.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Controllers use</a:t>
            </a:r>
            <a:br>
              <a:rPr lang="en" sz="2400" dirty="0"/>
            </a:br>
            <a:r>
              <a:rPr lang="en" sz="2400" dirty="0"/>
              <a:t>Pod Templates to</a:t>
            </a:r>
            <a:br>
              <a:rPr lang="en" sz="2400" dirty="0"/>
            </a:br>
            <a:r>
              <a:rPr lang="en" sz="2400" dirty="0"/>
              <a:t>make actual pods. </a:t>
            </a:r>
            <a:endParaRPr sz="2400" dirty="0"/>
          </a:p>
        </p:txBody>
      </p:sp>
      <p:sp>
        <p:nvSpPr>
          <p:cNvPr id="682" name="Google Shape;682;p98"/>
          <p:cNvSpPr txBox="1"/>
          <p:nvPr/>
        </p:nvSpPr>
        <p:spPr>
          <a:xfrm>
            <a:off x="3560375" y="2736275"/>
            <a:ext cx="2524800" cy="2233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/>
          </a:p>
        </p:txBody>
      </p:sp>
      <p:sp>
        <p:nvSpPr>
          <p:cNvPr id="683" name="Google Shape;683;p98"/>
          <p:cNvSpPr txBox="1"/>
          <p:nvPr/>
        </p:nvSpPr>
        <p:spPr>
          <a:xfrm>
            <a:off x="6195900" y="2736275"/>
            <a:ext cx="2490900" cy="2233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template: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metadata: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labels:</a:t>
            </a:r>
            <a:b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spec: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containers: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What can Kubernetes REALLY do?</a:t>
            </a:r>
            <a:endParaRPr sz="35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Autoscale Workloads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>
                <a:solidFill>
                  <a:srgbClr val="3D85C6"/>
                </a:solidFill>
              </a:rPr>
              <a:t>Blue</a:t>
            </a:r>
            <a:r>
              <a:rPr lang="en" dirty="0"/>
              <a:t>/</a:t>
            </a:r>
            <a:r>
              <a:rPr lang="en" dirty="0">
                <a:solidFill>
                  <a:srgbClr val="6AA84F"/>
                </a:solidFill>
              </a:rPr>
              <a:t>Green</a:t>
            </a:r>
            <a:r>
              <a:rPr lang="en" dirty="0"/>
              <a:t> Deployments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Fire off jobs and scheduled cronjobs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Manage Stateless and Stateful Applications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Provide native methods of service discovery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 dirty="0"/>
              <a:t>Easily integrate and support 3rd party apps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689" name="Google Shape;689;p9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Primary method of managing pod replicas and their lifecycle.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Includes their scheduling, scaling, and deletion.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Their job is simple: </a:t>
            </a:r>
            <a:r>
              <a:rPr lang="en" sz="2400" b="1"/>
              <a:t>Always ensure the desired number of pods are running.</a:t>
            </a:r>
            <a:endParaRPr sz="24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90" name="Google Shape;6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174" y="4114125"/>
            <a:ext cx="5289649" cy="912875"/>
          </a:xfrm>
          <a:prstGeom prst="rect">
            <a:avLst/>
          </a:prstGeom>
          <a:noFill/>
          <a:ln>
            <a:solidFill>
              <a:srgbClr val="83BBE5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696" name="Google Shape;696;p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9794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replicas:</a:t>
            </a:r>
            <a:r>
              <a:rPr lang="en" sz="2400" dirty="0">
                <a:solidFill>
                  <a:srgbClr val="000000"/>
                </a:solidFill>
              </a:rPr>
              <a:t> The desired number of instances of the Pod.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</a:t>
            </a:r>
            <a:r>
              <a:rPr lang="en" sz="2400" dirty="0"/>
              <a:t>The label selector for the </a:t>
            </a:r>
            <a:r>
              <a:rPr lang="en" sz="2400" b="1" dirty="0"/>
              <a:t>ReplicaSet</a:t>
            </a:r>
            <a:r>
              <a:rPr lang="en" sz="2400" dirty="0"/>
              <a:t> will manage </a:t>
            </a:r>
            <a:r>
              <a:rPr lang="en" sz="2400" b="1" dirty="0"/>
              <a:t>ALL </a:t>
            </a:r>
            <a:r>
              <a:rPr lang="en" sz="2400" dirty="0"/>
              <a:t>Pod instances that it targets; whether it’s desired or not.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697" name="Google Shape;697;p100"/>
          <p:cNvSpPr txBox="1">
            <a:spLocks noGrp="1"/>
          </p:cNvSpPr>
          <p:nvPr>
            <p:ph type="body" idx="1"/>
          </p:nvPr>
        </p:nvSpPr>
        <p:spPr>
          <a:xfrm>
            <a:off x="5768600" y="1288125"/>
            <a:ext cx="29181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env: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8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800" dirty="0">
              <a:solidFill>
                <a:srgbClr val="38761D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ReplicaSet</a:t>
            </a:r>
            <a:endParaRPr dirty="0"/>
          </a:p>
        </p:txBody>
      </p:sp>
      <p:sp>
        <p:nvSpPr>
          <p:cNvPr id="704" name="Google Shape;704;p101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2976000" cy="3659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0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env: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metadata: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808;p113"/>
          <p:cNvSpPr txBox="1">
            <a:spLocks noGrp="1"/>
          </p:cNvSpPr>
          <p:nvPr>
            <p:ph type="body" idx="1"/>
          </p:nvPr>
        </p:nvSpPr>
        <p:spPr>
          <a:xfrm>
            <a:off x="3890132" y="1265999"/>
            <a:ext cx="4939200" cy="3659475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0132" y="1266000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4670" y="1266000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0132" y="1432880"/>
            <a:ext cx="4939200" cy="66172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READY     STATUS    RESTARTS   AGE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rs-example-9l4dt   1/1       Running   0          1h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rs-example-b7bcg   1/1       Running   0          1h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rs-example-mkll2   1/1       Running   0          1h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0132" y="2094600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4670" y="2094600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describe </a:t>
            </a:r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rs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-example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90132" y="2306976"/>
            <a:ext cx="4939200" cy="263149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-example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default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Replicas:     3 current / 3 desired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Status:  3 Running / 0 Waiting / 0 Succeeded / 0 Failed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      80/TCP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       Message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       -------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16s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rs-example-mkll2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16s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rs-example-b7bcg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16s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</a:t>
            </a:r>
            <a:r>
              <a:rPr lang="en-US" sz="7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rs-example-9l4dt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1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1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1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6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1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2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4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6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81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01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21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941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61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81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21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4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61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81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01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21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41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161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181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01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21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41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61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281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301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 bldLvl="2" animBg="1"/>
      <p:bldP spid="11" grpId="0" animBg="1"/>
      <p:bldP spid="12" grpId="0" animBg="1"/>
      <p:bldP spid="13" grpId="0" uiExpand="1" build="p" bldLvl="2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ReplicaSet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06477" y="1205751"/>
            <a:ext cx="4372206" cy="38527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4714189" y="1218865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877" y="1218865"/>
            <a:ext cx="3840887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create -f 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rs-example.yaml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4189" y="1495454"/>
            <a:ext cx="397259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Replicaset.apps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"</a:t>
            </a:r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-example"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created</a:t>
            </a:r>
            <a:endParaRPr lang="en-US" sz="1000" dirty="0" smtClean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4188" y="1785870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2165" y="1773954"/>
            <a:ext cx="384859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ubectl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189" y="2019765"/>
            <a:ext cx="4364494" cy="707886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NAME    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READY STATUS         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RESTARTS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AGE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rs-example-53thy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0/1   </a:t>
            </a:r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ContainerCreating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0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2s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rs-example-k0xz6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0/1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ContainerCreating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0       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2s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rs-example-q3vkg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0/1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ContainerCreating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0       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2s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4189" y="2752971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29877" y="2752972"/>
            <a:ext cx="3840887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delete pod 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rs-example-53thy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4189" y="3018237"/>
            <a:ext cx="4056575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pod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"rs-example-53thy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" deleted</a:t>
            </a:r>
            <a:endParaRPr lang="en-US" sz="1000" dirty="0" smtClean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4189" y="3242044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2167" y="3242044"/>
            <a:ext cx="3848598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4188" y="3504929"/>
            <a:ext cx="4364495" cy="861774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NAME     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READY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STATUS              RESTARTS    AGE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rs-example-53thy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Terminating         0           3m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rs-example-oini2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0/1     </a:t>
            </a:r>
            <a:r>
              <a:rPr lang="en-US" sz="1000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ContainerCreating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0           2s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rs-example-k0xz6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Running             0           3m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rs-example-q3vkg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Running             0           3m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3456" y="4385359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9877" y="4385359"/>
            <a:ext cx="3840887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get 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3456" y="4627819"/>
            <a:ext cx="3898018" cy="400110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NAME 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DESIRED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CURRENT READY   AGE</a:t>
            </a:r>
          </a:p>
          <a:p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-example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3       3       2       3m</a:t>
            </a:r>
            <a:endParaRPr lang="en-US" sz="1000" dirty="0" smtClean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2833" y="1431960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rs-example-q3vkg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Pentagon 22"/>
          <p:cNvSpPr/>
          <p:nvPr/>
        </p:nvSpPr>
        <p:spPr>
          <a:xfrm flipH="1">
            <a:off x="1061833" y="1561182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535360" y="1431960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rs-example-k0xz6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Pentagon 24"/>
          <p:cNvSpPr/>
          <p:nvPr/>
        </p:nvSpPr>
        <p:spPr>
          <a:xfrm flipH="1">
            <a:off x="3424360" y="1561181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591240" y="2869955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rs-example-53thy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Pentagon 26"/>
          <p:cNvSpPr/>
          <p:nvPr/>
        </p:nvSpPr>
        <p:spPr>
          <a:xfrm flipH="1">
            <a:off x="3480240" y="2999177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81537" y="3913523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nsolas" panose="020B0609020204030204" pitchFamily="49" charset="0"/>
              </a:rPr>
              <a:t>[Terminating]</a:t>
            </a: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72833" y="2869955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rs-example-oini2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Pentagon 30"/>
          <p:cNvSpPr/>
          <p:nvPr/>
        </p:nvSpPr>
        <p:spPr>
          <a:xfrm flipH="1">
            <a:off x="1061833" y="2984730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4160" y="3902951"/>
            <a:ext cx="1524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nsolas" panose="020B0609020204030204" pitchFamily="49" charset="0"/>
              </a:rPr>
              <a:t>[</a:t>
            </a:r>
            <a:r>
              <a:rPr lang="en-US" sz="1000" dirty="0" err="1" smtClean="0">
                <a:latin typeface="Consolas" panose="020B0609020204030204" pitchFamily="49" charset="0"/>
              </a:rPr>
              <a:t>ContainerCreating</a:t>
            </a:r>
            <a:r>
              <a:rPr lang="en-US" sz="1000" dirty="0" smtClean="0">
                <a:latin typeface="Consolas" panose="020B0609020204030204" pitchFamily="49" charset="0"/>
              </a:rPr>
              <a:t>]</a:t>
            </a:r>
            <a:endParaRPr lang="en-US" sz="1000" dirty="0">
              <a:latin typeface="Consolas" panose="020B0609020204030204" pitchFamily="49" charset="0"/>
            </a:endParaRPr>
          </a:p>
        </p:txBody>
      </p:sp>
      <p:cxnSp>
        <p:nvCxnSpPr>
          <p:cNvPr id="33" name="Elbow Connector 32"/>
          <p:cNvCxnSpPr>
            <a:stCxn id="28" idx="0"/>
            <a:endCxn id="24" idx="1"/>
          </p:cNvCxnSpPr>
          <p:nvPr/>
        </p:nvCxnSpPr>
        <p:spPr>
          <a:xfrm rot="5400000" flipH="1" flipV="1">
            <a:off x="1162581" y="2904181"/>
            <a:ext cx="2369309" cy="376250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8" idx="0"/>
            <a:endCxn id="22" idx="3"/>
          </p:cNvCxnSpPr>
          <p:nvPr/>
        </p:nvCxnSpPr>
        <p:spPr>
          <a:xfrm rot="16200000" flipV="1">
            <a:off x="764369" y="2882219"/>
            <a:ext cx="2369309" cy="420174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8" idx="0"/>
            <a:endCxn id="26" idx="1"/>
          </p:cNvCxnSpPr>
          <p:nvPr/>
        </p:nvCxnSpPr>
        <p:spPr>
          <a:xfrm rot="5400000" flipH="1" flipV="1">
            <a:off x="1909518" y="3595238"/>
            <a:ext cx="931314" cy="432130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8" idx="0"/>
            <a:endCxn id="30" idx="3"/>
          </p:cNvCxnSpPr>
          <p:nvPr/>
        </p:nvCxnSpPr>
        <p:spPr>
          <a:xfrm rot="16200000" flipV="1">
            <a:off x="1483366" y="3601216"/>
            <a:ext cx="931314" cy="420174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25937" y="4276960"/>
            <a:ext cx="2866345" cy="713730"/>
          </a:xfrm>
          <a:prstGeom prst="rect">
            <a:avLst/>
          </a:prstGeom>
          <a:solidFill>
            <a:srgbClr val="83BBE5"/>
          </a:solidFill>
          <a:ln w="12700">
            <a:solidFill>
              <a:srgbClr val="238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ReplicaSet</a:t>
            </a:r>
            <a:r>
              <a:rPr lang="en-US" sz="10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: </a:t>
            </a:r>
            <a:r>
              <a:rPr lang="en-US" sz="10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rs</a:t>
            </a:r>
            <a:r>
              <a:rPr lang="en-US" sz="10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-example</a:t>
            </a:r>
            <a:endParaRPr lang="en-US" sz="1000" dirty="0" smtClean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Replicas</a:t>
            </a:r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: 3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Selector: </a:t>
            </a:r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app=</a:t>
            </a:r>
            <a:r>
              <a:rPr lang="en-US" sz="11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ngnix</a:t>
            </a:r>
            <a:endParaRPr lang="en-US" sz="11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3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3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31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1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1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6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1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6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161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71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71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371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11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11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61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11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61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911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mph" presetSubtype="0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 rctx="PPT">
                                        <p:cTn id="13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71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71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71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4" dur="2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 bldLvl="2" animBg="1"/>
      <p:bldP spid="9" grpId="0" animBg="1"/>
      <p:bldP spid="10" grpId="0" animBg="1"/>
      <p:bldP spid="11" grpId="0" uiExpand="1" build="p" bldLvl="2" animBg="1"/>
      <p:bldP spid="12" grpId="0" animBg="1"/>
      <p:bldP spid="13" grpId="0" animBg="1"/>
      <p:bldP spid="14" grpId="0" uiExpand="1" build="p" bldLvl="2" animBg="1"/>
      <p:bldP spid="15" grpId="0" animBg="1"/>
      <p:bldP spid="16" grpId="0" animBg="1"/>
      <p:bldP spid="17" grpId="0" build="p" bldLvl="2" animBg="1"/>
      <p:bldP spid="18" grpId="0" animBg="1"/>
      <p:bldP spid="19" grpId="0" animBg="1"/>
      <p:bldP spid="20" grpId="0" uiExpand="1" build="p" bldLvl="2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9" grpId="0"/>
      <p:bldP spid="30" grpId="0" animBg="1"/>
      <p:bldP spid="31" grpId="0" animBg="1"/>
      <p:bldP spid="32" grpId="0"/>
      <p:bldP spid="28" grpId="0" build="allAtOnce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ReplicaSet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06477" y="1205751"/>
            <a:ext cx="4372206" cy="38527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4714189" y="1218865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877" y="1218865"/>
            <a:ext cx="3840887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scale </a:t>
            </a:r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replicaset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-example 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--replicas=5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4189" y="1495454"/>
            <a:ext cx="397259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replicaset.extensions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"</a:t>
            </a:r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-example"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scaled</a:t>
            </a:r>
            <a:endParaRPr lang="en-US" sz="1000" dirty="0" smtClean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4188" y="1785870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2165" y="1773954"/>
            <a:ext cx="384859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ubectl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189" y="2019765"/>
            <a:ext cx="4364494" cy="1015663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NAME               READY     STATUS    RESTARTS   AGE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rs-example-7msqg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  Running   0          8s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rs-example-oini2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  Running   0          5m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rs-example-k0xz6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  Running   0          8m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rs-example-q3vkg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  Running   0          8m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rs-example-tzc7b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  Running   0          8s</a:t>
            </a:r>
            <a:endParaRPr lang="en-US" sz="1000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1255" y="3108579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2833" y="1431960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rs-example-q3vkg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Pentagon 22"/>
          <p:cNvSpPr/>
          <p:nvPr/>
        </p:nvSpPr>
        <p:spPr>
          <a:xfrm flipH="1">
            <a:off x="1061833" y="1561182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572440" y="1431960"/>
            <a:ext cx="1774080" cy="951382"/>
            <a:chOff x="2535360" y="1431960"/>
            <a:chExt cx="1774080" cy="951382"/>
          </a:xfrm>
        </p:grpSpPr>
        <p:sp>
          <p:nvSpPr>
            <p:cNvPr id="24" name="Rounded Rectangle 23"/>
            <p:cNvSpPr/>
            <p:nvPr/>
          </p:nvSpPr>
          <p:spPr>
            <a:xfrm>
              <a:off x="2535360" y="1431960"/>
              <a:ext cx="1566103" cy="951382"/>
            </a:xfrm>
            <a:prstGeom prst="roundRect">
              <a:avLst/>
            </a:prstGeom>
            <a:ln w="952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Pod:</a:t>
              </a:r>
            </a:p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rs-example-k0xz6</a:t>
              </a:r>
              <a:endParaRPr lang="en-US" sz="11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Pentagon 24"/>
            <p:cNvSpPr/>
            <p:nvPr/>
          </p:nvSpPr>
          <p:spPr>
            <a:xfrm flipH="1">
              <a:off x="3424360" y="1561181"/>
              <a:ext cx="885080" cy="254196"/>
            </a:xfrm>
            <a:prstGeom prst="homePlate">
              <a:avLst>
                <a:gd name="adj" fmla="val 46875"/>
              </a:avLst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app: </a:t>
              </a:r>
              <a:r>
                <a:rPr 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ngnix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572440" y="2223543"/>
            <a:ext cx="1774080" cy="951382"/>
            <a:chOff x="2591240" y="2433075"/>
            <a:chExt cx="1774080" cy="951382"/>
          </a:xfrm>
        </p:grpSpPr>
        <p:sp>
          <p:nvSpPr>
            <p:cNvPr id="26" name="Rounded Rectangle 25"/>
            <p:cNvSpPr/>
            <p:nvPr/>
          </p:nvSpPr>
          <p:spPr>
            <a:xfrm>
              <a:off x="2591240" y="2433075"/>
              <a:ext cx="1566103" cy="951382"/>
            </a:xfrm>
            <a:prstGeom prst="roundRect">
              <a:avLst/>
            </a:prstGeom>
            <a:ln w="952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Pod:</a:t>
              </a:r>
            </a:p>
            <a:p>
              <a:r>
                <a:rPr lang="en-US" sz="11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rs-example-7msqg</a:t>
              </a:r>
              <a:endParaRPr lang="en-US" sz="11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Pentagon 26"/>
            <p:cNvSpPr/>
            <p:nvPr/>
          </p:nvSpPr>
          <p:spPr>
            <a:xfrm flipH="1">
              <a:off x="3480240" y="2562297"/>
              <a:ext cx="885080" cy="254196"/>
            </a:xfrm>
            <a:prstGeom prst="homePlate">
              <a:avLst>
                <a:gd name="adj" fmla="val 46875"/>
              </a:avLst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app: </a:t>
              </a:r>
              <a:r>
                <a:rPr 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ngnix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72833" y="2869955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rs-example-oini2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Pentagon 30"/>
          <p:cNvSpPr/>
          <p:nvPr/>
        </p:nvSpPr>
        <p:spPr>
          <a:xfrm flipH="1">
            <a:off x="1061833" y="2984730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Elbow Connector 32"/>
          <p:cNvCxnSpPr>
            <a:stCxn id="28" idx="0"/>
            <a:endCxn id="24" idx="1"/>
          </p:cNvCxnSpPr>
          <p:nvPr/>
        </p:nvCxnSpPr>
        <p:spPr>
          <a:xfrm rot="5400000" flipH="1" flipV="1">
            <a:off x="1181121" y="2885641"/>
            <a:ext cx="2369309" cy="413330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8" idx="0"/>
            <a:endCxn id="22" idx="3"/>
          </p:cNvCxnSpPr>
          <p:nvPr/>
        </p:nvCxnSpPr>
        <p:spPr>
          <a:xfrm rot="16200000" flipV="1">
            <a:off x="764369" y="2882219"/>
            <a:ext cx="2369309" cy="420174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8" idx="0"/>
            <a:endCxn id="38" idx="1"/>
          </p:cNvCxnSpPr>
          <p:nvPr/>
        </p:nvCxnSpPr>
        <p:spPr>
          <a:xfrm rot="5400000" flipH="1" flipV="1">
            <a:off x="2083836" y="3788356"/>
            <a:ext cx="563878" cy="413330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8" idx="0"/>
            <a:endCxn id="30" idx="3"/>
          </p:cNvCxnSpPr>
          <p:nvPr/>
        </p:nvCxnSpPr>
        <p:spPr>
          <a:xfrm rot="16200000" flipV="1">
            <a:off x="1483366" y="3601216"/>
            <a:ext cx="931314" cy="420174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25937" y="4276960"/>
            <a:ext cx="2866345" cy="713730"/>
          </a:xfrm>
          <a:prstGeom prst="rect">
            <a:avLst/>
          </a:prstGeom>
          <a:solidFill>
            <a:srgbClr val="83BBE5"/>
          </a:solidFill>
          <a:ln w="12700">
            <a:solidFill>
              <a:srgbClr val="238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ReplicaSet</a:t>
            </a:r>
            <a:r>
              <a:rPr lang="en-US" sz="10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: </a:t>
            </a:r>
            <a:r>
              <a:rPr lang="en-US" sz="10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rs</a:t>
            </a:r>
            <a:r>
              <a:rPr lang="en-US" sz="10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-example</a:t>
            </a:r>
            <a:endParaRPr lang="en-US" sz="1000" dirty="0" smtClean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Replicas</a:t>
            </a:r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: 3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Selector: </a:t>
            </a:r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app=</a:t>
            </a:r>
            <a:r>
              <a:rPr lang="en-US" sz="11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ngnix</a:t>
            </a:r>
            <a:endParaRPr lang="en-US" sz="11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572440" y="3237391"/>
            <a:ext cx="1774080" cy="951382"/>
            <a:chOff x="2733878" y="3314656"/>
            <a:chExt cx="1774080" cy="951382"/>
          </a:xfrm>
        </p:grpSpPr>
        <p:sp>
          <p:nvSpPr>
            <p:cNvPr id="38" name="Rounded Rectangle 37"/>
            <p:cNvSpPr/>
            <p:nvPr/>
          </p:nvSpPr>
          <p:spPr>
            <a:xfrm>
              <a:off x="2733878" y="3314656"/>
              <a:ext cx="1566103" cy="951382"/>
            </a:xfrm>
            <a:prstGeom prst="roundRect">
              <a:avLst/>
            </a:prstGeom>
            <a:ln w="952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Pod:</a:t>
              </a:r>
            </a:p>
            <a:p>
              <a:r>
                <a:rPr lang="en-US" sz="11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rs-example-tzc7b</a:t>
              </a:r>
              <a:endParaRPr lang="en-US" sz="11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Pentagon 38"/>
            <p:cNvSpPr/>
            <p:nvPr/>
          </p:nvSpPr>
          <p:spPr>
            <a:xfrm flipH="1">
              <a:off x="3622878" y="3443878"/>
              <a:ext cx="885080" cy="254196"/>
            </a:xfrm>
            <a:prstGeom prst="homePlate">
              <a:avLst>
                <a:gd name="adj" fmla="val 46875"/>
              </a:avLst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app: </a:t>
              </a:r>
              <a:r>
                <a:rPr 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ngnix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42" name="Elbow Connector 41"/>
          <p:cNvCxnSpPr/>
          <p:nvPr/>
        </p:nvCxnSpPr>
        <p:spPr>
          <a:xfrm rot="5400000" flipH="1" flipV="1">
            <a:off x="1621984" y="3224567"/>
            <a:ext cx="1499278" cy="417731"/>
          </a:xfrm>
          <a:prstGeom prst="bentConnector3">
            <a:avLst>
              <a:gd name="adj1" fmla="val 100147"/>
            </a:avLst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21831" y="3023102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49182" y="4605300"/>
            <a:ext cx="1513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CC3642"/>
                </a:solidFill>
                <a:latin typeface="+mj-lt"/>
              </a:rPr>
              <a:t>Replicas: 5</a:t>
            </a:r>
            <a:endParaRPr lang="en-US" sz="1100" b="1" dirty="0">
              <a:solidFill>
                <a:srgbClr val="CC3642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14454" y="3023102"/>
            <a:ext cx="384859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ubectl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get 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-example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06478" y="3268913"/>
            <a:ext cx="4364494" cy="400110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NAME         DESIRED   CURRENT   READY     AGE</a:t>
            </a:r>
          </a:p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example-</a:t>
            </a:r>
            <a:r>
              <a:rPr lang="en-US" sz="1000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5         5         5      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34s</a:t>
            </a:r>
            <a:endParaRPr lang="en-US" sz="1000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77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1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11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11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9.87654E-7 L 0.00017 -0.0438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111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11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11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1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61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11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1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911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61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11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71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71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21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 bldLvl="2" animBg="1"/>
      <p:bldP spid="9" grpId="0" animBg="1"/>
      <p:bldP spid="10" grpId="0" animBg="1"/>
      <p:bldP spid="11" grpId="0" uiExpand="1" build="p" bldLvl="2" animBg="1"/>
      <p:bldP spid="46" grpId="0" animBg="1"/>
      <p:bldP spid="48" grpId="0"/>
      <p:bldP spid="50" grpId="0" animBg="1"/>
      <p:bldP spid="51" grpId="0" uiExpand="1" build="p" bldLvl="2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11" name="Google Shape;711;p10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Declarative method of managing Pods via </a:t>
            </a:r>
            <a:r>
              <a:rPr lang="en" sz="2400" b="1"/>
              <a:t>ReplicaSets.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 rollback functionality and update control.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Updates are managed through the </a:t>
            </a:r>
            <a:r>
              <a:rPr lang="en" sz="2400" b="1"/>
              <a:t>pod-template-hash </a:t>
            </a:r>
            <a:r>
              <a:rPr lang="en" sz="2400"/>
              <a:t>label.</a:t>
            </a:r>
            <a:r>
              <a:rPr lang="en" sz="2400" b="1"/>
              <a:t> </a:t>
            </a:r>
            <a:endParaRPr sz="2400" b="1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Each iteration creates a unique label that is assigned to both the </a:t>
            </a:r>
            <a:r>
              <a:rPr lang="en" sz="2400" b="1"/>
              <a:t>ReplicaSet</a:t>
            </a:r>
            <a:r>
              <a:rPr lang="en" sz="2400"/>
              <a:t> and subsequent Pods.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12" name="Google Shape;71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13" y="4109925"/>
            <a:ext cx="5294567" cy="9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18" name="Google Shape;718;p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57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 dirty="0"/>
              <a:t>The number of previous iterations of the Deployment to retain.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strategy: </a:t>
            </a:r>
            <a:r>
              <a:rPr lang="en" sz="1800" dirty="0"/>
              <a:t>Describes the method of  updating the Pods based on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</a:t>
            </a:r>
            <a:r>
              <a:rPr lang="en" sz="1800" dirty="0"/>
              <a:t>. Valid options are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 dirty="0">
                <a:solidFill>
                  <a:srgbClr val="CC0000"/>
                </a:solidFill>
              </a:rPr>
              <a:t> </a:t>
            </a:r>
            <a:r>
              <a:rPr lang="en" sz="1800" dirty="0"/>
              <a:t>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Recreate</a:t>
            </a:r>
            <a:r>
              <a:rPr lang="en" sz="1800" dirty="0"/>
              <a:t>. 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 dirty="0"/>
              <a:t>Cycles through updating the Pods according to the parameters: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/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</a:t>
            </a:r>
            <a:r>
              <a:rPr lang="en" sz="1800" dirty="0"/>
              <a:t>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Recreate: </a:t>
            </a:r>
            <a:r>
              <a:rPr lang="en" sz="1800" dirty="0"/>
              <a:t>All existing Pods are killed before the new ones are created.</a:t>
            </a:r>
            <a:endParaRPr sz="1800" dirty="0"/>
          </a:p>
        </p:txBody>
      </p:sp>
      <p:sp>
        <p:nvSpPr>
          <p:cNvPr id="719" name="Google Shape;719;p103"/>
          <p:cNvSpPr txBox="1">
            <a:spLocks noGrp="1"/>
          </p:cNvSpPr>
          <p:nvPr>
            <p:ph type="body" idx="1"/>
          </p:nvPr>
        </p:nvSpPr>
        <p:spPr>
          <a:xfrm>
            <a:off x="6014750" y="1288125"/>
            <a:ext cx="26721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b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3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env: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strategy: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maxSurge: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6AA84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2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200" dirty="0">
              <a:solidFill>
                <a:srgbClr val="38761D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133" y="1786650"/>
            <a:ext cx="5502753" cy="268942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RollingUpdate Deployment </a:t>
            </a:r>
            <a:endParaRPr/>
          </a:p>
        </p:txBody>
      </p:sp>
      <p:sp>
        <p:nvSpPr>
          <p:cNvPr id="726" name="Google Shape;726;p104"/>
          <p:cNvSpPr txBox="1">
            <a:spLocks noGrp="1"/>
          </p:cNvSpPr>
          <p:nvPr>
            <p:ph type="body" idx="4294967295"/>
          </p:nvPr>
        </p:nvSpPr>
        <p:spPr>
          <a:xfrm>
            <a:off x="457200" y="4073050"/>
            <a:ext cx="3904200" cy="823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mydep-6766777fff-sjxhf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27" name="Google Shape;727;p104"/>
          <p:cNvSpPr txBox="1">
            <a:spLocks noGrp="1"/>
          </p:cNvSpPr>
          <p:nvPr>
            <p:ph type="body" idx="4294967295"/>
          </p:nvPr>
        </p:nvSpPr>
        <p:spPr>
          <a:xfrm>
            <a:off x="457200" y="3396875"/>
            <a:ext cx="3904200" cy="542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3         3         3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p104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Updating pod template generates a new </a:t>
            </a:r>
            <a:r>
              <a:rPr lang="en" sz="1800" b="1">
                <a:solidFill>
                  <a:schemeClr val="dk1"/>
                </a:solidFill>
              </a:rPr>
              <a:t>ReplicaSet</a:t>
            </a:r>
            <a:r>
              <a:rPr lang="en" sz="1800">
                <a:solidFill>
                  <a:schemeClr val="dk1"/>
                </a:solidFill>
              </a:rPr>
              <a:t> revision.</a:t>
            </a:r>
            <a:endParaRPr sz="1800"/>
          </a:p>
        </p:txBody>
      </p:sp>
      <p:sp>
        <p:nvSpPr>
          <p:cNvPr id="729" name="Google Shape;729;p104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88"/>
            <a:ext cx="5472952" cy="4013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36" name="Google Shape;736;p105"/>
          <p:cNvSpPr txBox="1">
            <a:spLocks noGrp="1"/>
          </p:cNvSpPr>
          <p:nvPr>
            <p:ph type="body" idx="4294967295"/>
          </p:nvPr>
        </p:nvSpPr>
        <p:spPr>
          <a:xfrm>
            <a:off x="457200" y="3395925"/>
            <a:ext cx="3904200" cy="555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1         1         1         5s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2         3         3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105"/>
          <p:cNvSpPr txBox="1">
            <a:spLocks noGrp="1"/>
          </p:cNvSpPr>
          <p:nvPr>
            <p:ph type="body" idx="4294967295"/>
          </p:nvPr>
        </p:nvSpPr>
        <p:spPr>
          <a:xfrm>
            <a:off x="457200" y="4096825"/>
            <a:ext cx="3904200" cy="79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2s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mydep-6766777fff-sjxhf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p105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New </a:t>
            </a:r>
            <a:r>
              <a:rPr lang="en" sz="1800" b="1" dirty="0">
                <a:solidFill>
                  <a:schemeClr val="dk1"/>
                </a:solidFill>
              </a:rPr>
              <a:t>ReplicaSet</a:t>
            </a:r>
            <a:r>
              <a:rPr lang="en" sz="1800" dirty="0">
                <a:solidFill>
                  <a:schemeClr val="dk1"/>
                </a:solidFill>
              </a:rPr>
              <a:t> is initially scaled up based on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/>
          </a:p>
        </p:txBody>
      </p:sp>
      <p:sp>
        <p:nvSpPr>
          <p:cNvPr id="739" name="Google Shape;739;p105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63"/>
            <a:ext cx="5472952" cy="43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06"/>
          <p:cNvSpPr txBox="1">
            <a:spLocks noGrp="1"/>
          </p:cNvSpPr>
          <p:nvPr>
            <p:ph type="body" idx="4294967295"/>
          </p:nvPr>
        </p:nvSpPr>
        <p:spPr>
          <a:xfrm>
            <a:off x="457200" y="4096800"/>
            <a:ext cx="3904200" cy="79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5s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2s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47" name="Google Shape;747;p106"/>
          <p:cNvSpPr txBox="1">
            <a:spLocks noGrp="1"/>
          </p:cNvSpPr>
          <p:nvPr>
            <p:ph type="body" idx="4294967295"/>
          </p:nvPr>
        </p:nvSpPr>
        <p:spPr>
          <a:xfrm>
            <a:off x="457200" y="3397575"/>
            <a:ext cx="3904200" cy="553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2         2         2         8s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2         2         2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48" name="Google Shape;748;p106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Phase out of old Pods managed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p106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6803</TotalTime>
  <Words>11752</Words>
  <Application>Microsoft Office PowerPoint</Application>
  <PresentationFormat>On-screen Show (16:9)</PresentationFormat>
  <Paragraphs>2588</Paragraphs>
  <Slides>177</Slides>
  <Notes>177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4" baseType="lpstr">
      <vt:lpstr>Arial</vt:lpstr>
      <vt:lpstr>Courier New</vt:lpstr>
      <vt:lpstr>Roboto Mono</vt:lpstr>
      <vt:lpstr>Verdana</vt:lpstr>
      <vt:lpstr>Consolas</vt:lpstr>
      <vt:lpstr>Segoe UI</vt:lpstr>
      <vt:lpstr>Biz</vt:lpstr>
      <vt:lpstr>Kubernetes </vt:lpstr>
      <vt:lpstr>Prerequisites </vt:lpstr>
      <vt:lpstr>References</vt:lpstr>
      <vt:lpstr>If you want to try</vt:lpstr>
      <vt:lpstr>Project Overview</vt:lpstr>
      <vt:lpstr>What Does “Kubernetes” Mean?</vt:lpstr>
      <vt:lpstr>What is Kubernetes?</vt:lpstr>
      <vt:lpstr>What Does Kubernetes do?</vt:lpstr>
      <vt:lpstr>What can Kubernetes REALLY do?</vt:lpstr>
      <vt:lpstr>Most Importantly...</vt:lpstr>
      <vt:lpstr>Who “Manages” Kubernetes?</vt:lpstr>
      <vt:lpstr>Project Stats</vt:lpstr>
      <vt:lpstr>Project Stats</vt:lpstr>
      <vt:lpstr>A Couple  Key Concepts...</vt:lpstr>
      <vt:lpstr>Pods</vt:lpstr>
      <vt:lpstr>Pods</vt:lpstr>
      <vt:lpstr>Services</vt:lpstr>
      <vt:lpstr>Services</vt:lpstr>
      <vt:lpstr>Architecture Overview</vt:lpstr>
      <vt:lpstr>PowerPoint Presentation</vt:lpstr>
      <vt:lpstr>Control Plane Components</vt:lpstr>
      <vt:lpstr>Control Plane Components</vt:lpstr>
      <vt:lpstr>kube-apiserver</vt:lpstr>
      <vt:lpstr>etcd</vt:lpstr>
      <vt:lpstr>etcd</vt:lpstr>
      <vt:lpstr>kube-controller-manager</vt:lpstr>
      <vt:lpstr>kube-scheduler</vt:lpstr>
      <vt:lpstr>Node Components</vt:lpstr>
      <vt:lpstr>Node Components</vt:lpstr>
      <vt:lpstr>kubelet</vt:lpstr>
      <vt:lpstr>Container Runtime Engine</vt:lpstr>
      <vt:lpstr>kube-proxy</vt:lpstr>
      <vt:lpstr>PowerPoint Presentation</vt:lpstr>
      <vt:lpstr>PowerPoint Presentation</vt:lpstr>
      <vt:lpstr>Optional Services</vt:lpstr>
      <vt:lpstr>cloud-controller-manager</vt:lpstr>
      <vt:lpstr>Cluster DNS</vt:lpstr>
      <vt:lpstr>Kube Dashboard</vt:lpstr>
      <vt:lpstr>Heapster / Metrics API Server</vt:lpstr>
      <vt:lpstr>Networking</vt:lpstr>
      <vt:lpstr>Kubernetes Networking</vt:lpstr>
      <vt:lpstr>Container Network Interface (CNI)</vt:lpstr>
      <vt:lpstr>CNI Overview</vt:lpstr>
      <vt:lpstr>CNI Overview  </vt:lpstr>
      <vt:lpstr>CNI Plugins</vt:lpstr>
      <vt:lpstr>Fundamental Networking Rules</vt:lpstr>
      <vt:lpstr>Fundamentals Applied </vt:lpstr>
      <vt:lpstr>Fundamentals Applied </vt:lpstr>
      <vt:lpstr>Using the API</vt:lpstr>
      <vt:lpstr>The API  and  Object Model</vt:lpstr>
      <vt:lpstr>API Overview</vt:lpstr>
      <vt:lpstr>API Groups</vt:lpstr>
      <vt:lpstr>API Versioning</vt:lpstr>
      <vt:lpstr>Object Model</vt:lpstr>
      <vt:lpstr>Object Model Requirements</vt:lpstr>
      <vt:lpstr>Object Expression - YAML</vt:lpstr>
      <vt:lpstr>Object Expression - YAML</vt:lpstr>
      <vt:lpstr>Object Expression - YAML</vt:lpstr>
      <vt:lpstr>YAML vs JSON</vt:lpstr>
      <vt:lpstr>Object Model - Workloads</vt:lpstr>
      <vt:lpstr>Workload Object Example</vt:lpstr>
      <vt:lpstr>Exploring  the Core</vt:lpstr>
      <vt:lpstr>Core Objects</vt:lpstr>
      <vt:lpstr>Core Concepts</vt:lpstr>
      <vt:lpstr>Default Namespaces</vt:lpstr>
      <vt:lpstr>Namespaces</vt:lpstr>
      <vt:lpstr>Pod</vt:lpstr>
      <vt:lpstr>Pod Examples</vt:lpstr>
      <vt:lpstr>Key Pod Container Attributes</vt:lpstr>
      <vt:lpstr>Naked Pods</vt:lpstr>
      <vt:lpstr>Labels</vt:lpstr>
      <vt:lpstr>Label Example</vt:lpstr>
      <vt:lpstr>Selectors</vt:lpstr>
      <vt:lpstr>Selector Example</vt:lpstr>
      <vt:lpstr>Selector Types</vt:lpstr>
      <vt:lpstr>Services</vt:lpstr>
      <vt:lpstr>Services</vt:lpstr>
      <vt:lpstr>Service Types</vt:lpstr>
      <vt:lpstr>ClusterIP Service</vt:lpstr>
      <vt:lpstr>Cluster IP Service </vt:lpstr>
      <vt:lpstr>NodePort Service</vt:lpstr>
      <vt:lpstr>NodePort Service</vt:lpstr>
      <vt:lpstr>LoadBalancer Service</vt:lpstr>
      <vt:lpstr>LoadBalancer Service</vt:lpstr>
      <vt:lpstr>ExternalName Service</vt:lpstr>
      <vt:lpstr>Using Workloads</vt:lpstr>
      <vt:lpstr>Workloads</vt:lpstr>
      <vt:lpstr>Workloads</vt:lpstr>
      <vt:lpstr>Pod Template</vt:lpstr>
      <vt:lpstr>ReplicaSet</vt:lpstr>
      <vt:lpstr>ReplicaSet</vt:lpstr>
      <vt:lpstr>ReplicaSet</vt:lpstr>
      <vt:lpstr>ReplicaSet</vt:lpstr>
      <vt:lpstr>ReplicaSet</vt:lpstr>
      <vt:lpstr>Deployment</vt:lpstr>
      <vt:lpstr>Deployment</vt:lpstr>
      <vt:lpstr>RollingUpdate Deployment </vt:lpstr>
      <vt:lpstr>RollingUpdate Deployment </vt:lpstr>
      <vt:lpstr>RollingUpdate Deployment  </vt:lpstr>
      <vt:lpstr>RollingUpdate Deployment </vt:lpstr>
      <vt:lpstr>RollingUpdate Deployment </vt:lpstr>
      <vt:lpstr>RollingUpdate Deployment </vt:lpstr>
      <vt:lpstr>Deployment Live Example</vt:lpstr>
      <vt:lpstr>Deployment Live Example</vt:lpstr>
      <vt:lpstr>Deployment Live Example</vt:lpstr>
      <vt:lpstr>Deployment Live Example</vt:lpstr>
      <vt:lpstr>Deployment Live Example</vt:lpstr>
      <vt:lpstr>Deployment Live Example</vt:lpstr>
      <vt:lpstr>DaemonSet</vt:lpstr>
      <vt:lpstr>DaemonSet</vt:lpstr>
      <vt:lpstr>DaemonSet</vt:lpstr>
      <vt:lpstr>DaemonSet</vt:lpstr>
      <vt:lpstr>StatefulSet</vt:lpstr>
      <vt:lpstr>StatefulSet</vt:lpstr>
      <vt:lpstr>StatefulSet</vt:lpstr>
      <vt:lpstr>StatefulSet</vt:lpstr>
      <vt:lpstr>StatefulSet</vt:lpstr>
      <vt:lpstr>StatefulSet</vt:lpstr>
      <vt:lpstr>Headless Service</vt:lpstr>
      <vt:lpstr>Headless Service</vt:lpstr>
      <vt:lpstr>Headless Service</vt:lpstr>
      <vt:lpstr>VolumeClaimTemplate</vt:lpstr>
      <vt:lpstr>Job</vt:lpstr>
      <vt:lpstr>Job</vt:lpstr>
      <vt:lpstr>Job</vt:lpstr>
      <vt:lpstr>CronJob</vt:lpstr>
      <vt:lpstr>CronJob</vt:lpstr>
      <vt:lpstr>CronJob</vt:lpstr>
      <vt:lpstr>Working with Volumes</vt:lpstr>
      <vt:lpstr>Storage</vt:lpstr>
      <vt:lpstr>Storage</vt:lpstr>
      <vt:lpstr>Volumes</vt:lpstr>
      <vt:lpstr>Volume Types</vt:lpstr>
      <vt:lpstr>Volumes</vt:lpstr>
      <vt:lpstr>Volumes</vt:lpstr>
      <vt:lpstr>Volumes</vt:lpstr>
      <vt:lpstr>Persistent Volumes</vt:lpstr>
      <vt:lpstr>PersistentVolumeClaims</vt:lpstr>
      <vt:lpstr>Persistent Volumes and Claims</vt:lpstr>
      <vt:lpstr>PersistentVolume</vt:lpstr>
      <vt:lpstr>PersistentVolume</vt:lpstr>
      <vt:lpstr>PersistentVolumeClaim</vt:lpstr>
      <vt:lpstr>PVs and PVCs with Selectors</vt:lpstr>
      <vt:lpstr>PVs and PVCs with Selectors</vt:lpstr>
      <vt:lpstr>PV Phases</vt:lpstr>
      <vt:lpstr>StorageClass</vt:lpstr>
      <vt:lpstr>StorageClass</vt:lpstr>
      <vt:lpstr>StorageClass</vt:lpstr>
      <vt:lpstr>Available StorageClasses</vt:lpstr>
      <vt:lpstr>Configuration</vt:lpstr>
      <vt:lpstr>Configuration</vt:lpstr>
      <vt:lpstr>ConfigMap</vt:lpstr>
      <vt:lpstr>ConfigMap </vt:lpstr>
      <vt:lpstr>ConfigMap Example </vt:lpstr>
      <vt:lpstr>ConfigMap Example </vt:lpstr>
      <vt:lpstr>ConfigMap Example </vt:lpstr>
      <vt:lpstr>ConfigMap Example </vt:lpstr>
      <vt:lpstr>Secret</vt:lpstr>
      <vt:lpstr>Secret</vt:lpstr>
      <vt:lpstr>Secret Example </vt:lpstr>
      <vt:lpstr>Secret Example </vt:lpstr>
      <vt:lpstr>Secret Example </vt:lpstr>
      <vt:lpstr>Secret Example </vt:lpstr>
      <vt:lpstr>Injecting as Environment Variable</vt:lpstr>
      <vt:lpstr>Injecting in a Command</vt:lpstr>
      <vt:lpstr>Injecting as a Volume</vt:lpstr>
      <vt:lpstr>Where to go From Here</vt:lpstr>
      <vt:lpstr>SIGs</vt:lpstr>
      <vt:lpstr>SIG List</vt:lpstr>
      <vt:lpstr>Working Groups</vt:lpstr>
      <vt:lpstr>WG List</vt:lpstr>
      <vt:lpstr>Slack</vt:lpstr>
      <vt:lpstr>Meetups</vt:lpstr>
      <vt:lpstr>Conventions</vt:lpstr>
      <vt:lpstr>Other Communities</vt:lpstr>
      <vt:lpstr>Links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</dc:title>
  <dc:creator>Alexis</dc:creator>
  <cp:lastModifiedBy>Alexis Ferrucci</cp:lastModifiedBy>
  <cp:revision>125</cp:revision>
  <dcterms:modified xsi:type="dcterms:W3CDTF">2018-10-03T11:42:17Z</dcterms:modified>
</cp:coreProperties>
</file>